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6"/>
  </p:notesMasterIdLst>
  <p:handoutMasterIdLst>
    <p:handoutMasterId r:id="rId47"/>
  </p:handoutMasterIdLst>
  <p:sldIdLst>
    <p:sldId id="291" r:id="rId2"/>
    <p:sldId id="290" r:id="rId3"/>
    <p:sldId id="336" r:id="rId4"/>
    <p:sldId id="373" r:id="rId5"/>
    <p:sldId id="374" r:id="rId6"/>
    <p:sldId id="410" r:id="rId7"/>
    <p:sldId id="416" r:id="rId8"/>
    <p:sldId id="417" r:id="rId9"/>
    <p:sldId id="448" r:id="rId10"/>
    <p:sldId id="409" r:id="rId11"/>
    <p:sldId id="411" r:id="rId12"/>
    <p:sldId id="412" r:id="rId13"/>
    <p:sldId id="418" r:id="rId14"/>
    <p:sldId id="423" r:id="rId15"/>
    <p:sldId id="424" r:id="rId16"/>
    <p:sldId id="425" r:id="rId17"/>
    <p:sldId id="445" r:id="rId18"/>
    <p:sldId id="426" r:id="rId19"/>
    <p:sldId id="419" r:id="rId20"/>
    <p:sldId id="427" r:id="rId21"/>
    <p:sldId id="428" r:id="rId22"/>
    <p:sldId id="420" r:id="rId23"/>
    <p:sldId id="421" r:id="rId24"/>
    <p:sldId id="429" r:id="rId25"/>
    <p:sldId id="377" r:id="rId26"/>
    <p:sldId id="430" r:id="rId27"/>
    <p:sldId id="432" r:id="rId28"/>
    <p:sldId id="435" r:id="rId29"/>
    <p:sldId id="449" r:id="rId30"/>
    <p:sldId id="438" r:id="rId31"/>
    <p:sldId id="436" r:id="rId32"/>
    <p:sldId id="437" r:id="rId33"/>
    <p:sldId id="433" r:id="rId34"/>
    <p:sldId id="439" r:id="rId35"/>
    <p:sldId id="434" r:id="rId36"/>
    <p:sldId id="440" r:id="rId37"/>
    <p:sldId id="441" r:id="rId38"/>
    <p:sldId id="444" r:id="rId39"/>
    <p:sldId id="442" r:id="rId40"/>
    <p:sldId id="443" r:id="rId41"/>
    <p:sldId id="406" r:id="rId42"/>
    <p:sldId id="446" r:id="rId43"/>
    <p:sldId id="447" r:id="rId44"/>
    <p:sldId id="333" r:id="rId45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欢迎" id="{E75E278A-FF0E-49A4-B170-79828D63BBAD}">
          <p14:sldIdLst>
            <p14:sldId id="291"/>
            <p14:sldId id="290"/>
            <p14:sldId id="336"/>
            <p14:sldId id="373"/>
            <p14:sldId id="374"/>
            <p14:sldId id="410"/>
            <p14:sldId id="416"/>
            <p14:sldId id="417"/>
            <p14:sldId id="448"/>
            <p14:sldId id="409"/>
            <p14:sldId id="411"/>
            <p14:sldId id="412"/>
            <p14:sldId id="418"/>
            <p14:sldId id="423"/>
            <p14:sldId id="424"/>
            <p14:sldId id="425"/>
            <p14:sldId id="445"/>
            <p14:sldId id="426"/>
            <p14:sldId id="419"/>
            <p14:sldId id="427"/>
            <p14:sldId id="428"/>
            <p14:sldId id="420"/>
            <p14:sldId id="421"/>
            <p14:sldId id="429"/>
            <p14:sldId id="377"/>
            <p14:sldId id="430"/>
            <p14:sldId id="432"/>
            <p14:sldId id="435"/>
            <p14:sldId id="449"/>
            <p14:sldId id="438"/>
            <p14:sldId id="436"/>
            <p14:sldId id="437"/>
            <p14:sldId id="433"/>
            <p14:sldId id="439"/>
            <p14:sldId id="434"/>
            <p14:sldId id="440"/>
            <p14:sldId id="441"/>
            <p14:sldId id="444"/>
            <p14:sldId id="442"/>
            <p14:sldId id="443"/>
            <p14:sldId id="406"/>
            <p14:sldId id="446"/>
            <p14:sldId id="447"/>
            <p14:sldId id="333"/>
          </p14:sldIdLst>
        </p14:section>
        <p14:section name="设计、平滑、添加注释、协作、操作说明搜索" id="{B9B51309-D148-4332-87C2-07BE32FBCA3B}">
          <p14:sldIdLst/>
        </p14:section>
        <p14:section name="了解详细信息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F8CFB6"/>
    <a:srgbClr val="404040"/>
    <a:srgbClr val="FF9B45"/>
    <a:srgbClr val="DD462F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41" autoAdjust="0"/>
  </p:normalViewPr>
  <p:slideViewPr>
    <p:cSldViewPr snapToGrid="0">
      <p:cViewPr>
        <p:scale>
          <a:sx n="66" d="100"/>
          <a:sy n="66" d="100"/>
        </p:scale>
        <p:origin x="668" y="-8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5" d="100"/>
          <a:sy n="75" d="100"/>
        </p:scale>
        <p:origin x="3610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A071E02-3F1A-4B0B-8EE9-4F1B741D960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2022/11/20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390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1DCBD32-5E35-4514-9815-F3DDD3668777}" type="datetime1">
              <a:rPr lang="zh-CN" altLang="en-US" smtClean="0"/>
              <a:t>2022/11/20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F61EA0F-A667-4B49-8422-0062BC55E2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12" name="直接连接符​​(S)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二级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三级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四级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C0AFDC1-AB40-4941-83E0-44D5ED544864}" type="datetime1">
              <a:rPr lang="zh-CN" altLang="en-US" noProof="0" smtClean="0"/>
              <a:t>2022/11/20</a:t>
            </a:fld>
            <a:endParaRPr lang="zh-CN" altLang="en-US" noProof="0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二级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三级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四级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814A537-FBC6-4533-8B31-767E68D33208}" type="datetime1">
              <a:rPr lang="zh-CN" altLang="en-US" noProof="0" smtClean="0"/>
              <a:t>2022/11/20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8" name="直接连接符​​(S)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eople.math.harvard.edu/~ctm/home/text/others/shannon/entropy/entropy.pdf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9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s://en.wikipedia.org/wiki/American_people" TargetMode="External"/><Relationship Id="rId7" Type="http://schemas.openxmlformats.org/officeDocument/2006/relationships/hyperlink" Target="https://en.wikipedia.org/wiki/Information_theory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ryptography" TargetMode="External"/><Relationship Id="rId5" Type="http://schemas.openxmlformats.org/officeDocument/2006/relationships/hyperlink" Target="https://en.wikipedia.org/wiki/Electrical_engineering" TargetMode="External"/><Relationship Id="rId4" Type="http://schemas.openxmlformats.org/officeDocument/2006/relationships/hyperlink" Target="https://en.wikipedia.org/wiki/Mathematician" TargetMode="External"/><Relationship Id="rId9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code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363AD888-D53C-F6DF-EC0B-B908552EE126}"/>
              </a:ext>
            </a:extLst>
          </p:cNvPr>
          <p:cNvSpPr txBox="1">
            <a:spLocks/>
          </p:cNvSpPr>
          <p:nvPr/>
        </p:nvSpPr>
        <p:spPr>
          <a:xfrm>
            <a:off x="838200" y="1164324"/>
            <a:ext cx="10515600" cy="23876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4800" dirty="0">
                <a:solidFill>
                  <a:schemeClr val="bg1"/>
                </a:solidFill>
              </a:rPr>
              <a:t>图像压缩</a:t>
            </a:r>
            <a:endParaRPr lang="en-US" altLang="zh-CN" sz="48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叶志鹏</a:t>
            </a:r>
            <a:endParaRPr lang="en-US" altLang="zh-C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930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10287632" cy="623999"/>
          </a:xfrm>
        </p:spPr>
        <p:txBody>
          <a:bodyPr>
            <a:normAutofit fontScale="90000"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压缩效率的衡量指标</a:t>
            </a:r>
            <a:endParaRPr lang="en-US" altLang="zh-CN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EFCF1AC-1908-C78C-938B-68DB66512FB4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87622" y="1328403"/>
                <a:ext cx="5331915" cy="4974336"/>
              </a:xfrm>
            </p:spPr>
            <p:txBody>
              <a:bodyPr>
                <a:normAutofit fontScale="92500" lnSpcReduction="20000"/>
              </a:bodyPr>
              <a:lstStyle/>
              <a:p>
                <a:pPr marL="514350" lvl="1" indent="-28575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2000" dirty="0">
                    <a:solidFill>
                      <a:srgbClr val="FF0000"/>
                    </a:solidFill>
                  </a:rPr>
                  <a:t>CR (Compression ratio) </a:t>
                </a:r>
                <a:r>
                  <a:rPr lang="zh-CN" altLang="en-US" sz="2000" dirty="0">
                    <a:solidFill>
                      <a:srgbClr val="FF0000"/>
                    </a:solidFill>
                  </a:rPr>
                  <a:t>衡量了压缩前后的比值，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CR</a:t>
                </a:r>
                <a:r>
                  <a:rPr lang="zh-CN" altLang="en-US" sz="2000" dirty="0">
                    <a:solidFill>
                      <a:srgbClr val="FF0000"/>
                    </a:solidFill>
                  </a:rPr>
                  <a:t>越大，压缩程度越高。公式定义如下</a:t>
                </a:r>
                <a:r>
                  <a:rPr lang="zh-CN" altLang="en-US" sz="2000" dirty="0"/>
                  <a:t>：</a:t>
                </a:r>
                <a:endParaRPr lang="en-US" altLang="zh-CN" sz="2000" dirty="0"/>
              </a:p>
              <a:p>
                <a:pPr lvl="1" indent="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000" i="1" dirty="0">
                          <a:latin typeface="Cambria Math" panose="02040503050406030204" pitchFamily="18" charset="0"/>
                        </a:rPr>
                        <m:t>CR</m:t>
                      </m:r>
                      <m:r>
                        <a:rPr lang="en-US" altLang="zh-CN" sz="20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000" i="1" dirty="0">
                              <a:latin typeface="Cambria Math" panose="02040503050406030204" pitchFamily="18" charset="0"/>
                            </a:rPr>
                            <m:t>原图像</m:t>
                          </m:r>
                        </m:num>
                        <m:den>
                          <m:r>
                            <a:rPr lang="zh-CN" altLang="en-US" sz="2000" i="1" dirty="0">
                              <a:latin typeface="Cambria Math" panose="02040503050406030204" pitchFamily="18" charset="0"/>
                            </a:rPr>
                            <m:t>压缩后</m:t>
                          </m:r>
                          <m:r>
                            <a:rPr lang="zh-CN" altLang="en-US" sz="2000" i="1" dirty="0" smtClean="0">
                              <a:latin typeface="Cambria Math" panose="02040503050406030204" pitchFamily="18" charset="0"/>
                            </a:rPr>
                            <m:t>图像</m:t>
                          </m:r>
                        </m:den>
                      </m:f>
                      <m:r>
                        <a:rPr lang="en-US" altLang="zh-CN" sz="2000" b="0" i="1" dirty="0" smtClean="0">
                          <a:latin typeface="Cambria Math" panose="02040503050406030204" pitchFamily="18" charset="0"/>
                        </a:rPr>
                        <m:t>&gt;1</m:t>
                      </m:r>
                    </m:oMath>
                  </m:oMathPara>
                </a14:m>
                <a:endParaRPr lang="en-US" altLang="zh-CN" sz="2000" dirty="0"/>
              </a:p>
              <a:p>
                <a:pPr marL="514350" lvl="1" indent="-28575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2000" dirty="0"/>
                  <a:t>Compression rate </a:t>
                </a:r>
                <a:r>
                  <a:rPr lang="zh-CN" altLang="en-US" sz="2000" dirty="0"/>
                  <a:t>（</a:t>
                </a:r>
                <a:r>
                  <a:rPr lang="zh-CN" altLang="en-US" sz="2000" dirty="0">
                    <a:solidFill>
                      <a:srgbClr val="FF0000"/>
                    </a:solidFill>
                  </a:rPr>
                  <a:t>非正式表达，压缩率</a:t>
                </a:r>
                <a:r>
                  <a:rPr lang="zh-CN" altLang="en-US" sz="2000" dirty="0"/>
                  <a:t>）</a:t>
                </a:r>
                <a:endParaRPr lang="en-US" altLang="zh-CN" sz="2000" dirty="0"/>
              </a:p>
              <a:p>
                <a:pPr lvl="1" indent="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𝑐𝑜𝑚𝑝𝑟𝑒𝑠𝑠𝑖𝑜</m:t>
                      </m:r>
                      <m:r>
                        <m:rPr>
                          <m:sty m:val="p"/>
                        </m:rPr>
                        <a:rPr lang="en-US" altLang="zh-CN" sz="2000" i="1"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lit/>
                        </m:rP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压缩后</m:t>
                          </m:r>
                          <m:r>
                            <a:rPr lang="zh-CN" altLang="en-US" sz="2000" i="1" smtClean="0">
                              <a:latin typeface="Cambria Math" panose="02040503050406030204" pitchFamily="18" charset="0"/>
                            </a:rPr>
                            <m:t>图像</m:t>
                          </m:r>
                        </m:num>
                        <m:den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原图像</m:t>
                          </m:r>
                        </m:den>
                      </m:f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&lt;1</m:t>
                      </m:r>
                    </m:oMath>
                  </m:oMathPara>
                </a14:m>
                <a:endParaRPr lang="en-US" altLang="zh-CN" sz="2000" dirty="0"/>
              </a:p>
              <a:p>
                <a:pPr marL="514350" lvl="1" indent="-28575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2000" dirty="0"/>
                  <a:t>相对数据冗余</a:t>
                </a:r>
                <a:r>
                  <a:rPr lang="en-US" altLang="zh-CN" sz="2000" dirty="0"/>
                  <a:t>R</a:t>
                </a:r>
                <a:r>
                  <a:rPr lang="zh-CN" altLang="en-US" sz="2000" dirty="0"/>
                  <a:t>，描述了有多少比例数据被压缩掉了，或者是相对冗余的。定义如下：</a:t>
                </a:r>
                <a:endParaRPr lang="en-US" altLang="zh-CN" sz="2000" dirty="0"/>
              </a:p>
              <a:p>
                <a:pPr lvl="1" indent="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000" i="1" dirty="0"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lang="en-US" altLang="zh-CN" sz="2000" b="0" i="1" dirty="0" smtClean="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altLang="zh-CN" sz="20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2000" b="0" i="1" dirty="0" smtClean="0">
                              <a:latin typeface="Cambria Math" panose="02040503050406030204" pitchFamily="18" charset="0"/>
                            </a:rPr>
                            <m:t>𝐶𝑅</m:t>
                          </m:r>
                        </m:den>
                      </m:f>
                      <m:r>
                        <a:rPr lang="en-US" altLang="zh-CN" sz="2000" b="0" i="1" dirty="0" smtClean="0"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en-US" altLang="zh-CN" sz="2000" b="0" i="1" dirty="0" smtClean="0">
                          <a:latin typeface="Cambria Math" panose="02040503050406030204" pitchFamily="18" charset="0"/>
                        </a:rPr>
                        <m:t>𝑐𝑜𝑚𝑝𝑟𝑒𝑠𝑠𝑖𝑜𝑛</m:t>
                      </m:r>
                      <m:r>
                        <a:rPr lang="en-US" altLang="zh-CN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000" b="0" i="1" dirty="0" smtClean="0">
                          <a:latin typeface="Cambria Math" panose="02040503050406030204" pitchFamily="18" charset="0"/>
                        </a:rPr>
                        <m:t>𝑟𝑎𝑡𝑒</m:t>
                      </m:r>
                    </m:oMath>
                  </m:oMathPara>
                </a14:m>
                <a:endParaRPr lang="en-US" altLang="zh-CN" sz="2000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EFCF1AC-1908-C78C-938B-68DB66512F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87622" y="1328403"/>
                <a:ext cx="5331915" cy="4974336"/>
              </a:xfrm>
              <a:blipFill>
                <a:blip r:embed="rId2"/>
                <a:stretch>
                  <a:fillRect r="-33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65EE3A27-9976-1A9E-8028-99DC60FD5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537" y="1480294"/>
            <a:ext cx="5759262" cy="2969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8416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压缩类型</a:t>
            </a:r>
            <a:r>
              <a:rPr lang="zh-CN" altLang="en-US" sz="2800" dirty="0">
                <a:solidFill>
                  <a:srgbClr val="FF0000"/>
                </a:solidFill>
              </a:rPr>
              <a:t>（重点）</a:t>
            </a:r>
            <a:endParaRPr lang="en-US" altLang="zh-CN" sz="2800" dirty="0">
              <a:solidFill>
                <a:srgbClr val="FF000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8762" y="1363472"/>
            <a:ext cx="9931131" cy="640080"/>
          </a:xfrm>
        </p:spPr>
        <p:txBody>
          <a:bodyPr>
            <a:normAutofit fontScale="92500" lnSpcReduction="10000"/>
          </a:bodyPr>
          <a:lstStyle/>
          <a:p>
            <a:pPr marL="514350" lvl="1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图像压缩可以分为无损压缩和有损压缩。</a:t>
            </a:r>
            <a:endParaRPr lang="en-US" altLang="zh-CN" sz="2800" dirty="0"/>
          </a:p>
          <a:p>
            <a:pPr lvl="2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8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表格 4">
                <a:extLst>
                  <a:ext uri="{FF2B5EF4-FFF2-40B4-BE49-F238E27FC236}">
                    <a16:creationId xmlns:a16="http://schemas.microsoft.com/office/drawing/2014/main" id="{A4D3270E-A6FF-337C-420C-1F82A710BF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60609457"/>
                  </p:ext>
                </p:extLst>
              </p:nvPr>
            </p:nvGraphicFramePr>
            <p:xfrm>
              <a:off x="1188016" y="2085848"/>
              <a:ext cx="9725079" cy="432409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241693">
                      <a:extLst>
                        <a:ext uri="{9D8B030D-6E8A-4147-A177-3AD203B41FA5}">
                          <a16:colId xmlns:a16="http://schemas.microsoft.com/office/drawing/2014/main" val="2714203262"/>
                        </a:ext>
                      </a:extLst>
                    </a:gridCol>
                    <a:gridCol w="3241693">
                      <a:extLst>
                        <a:ext uri="{9D8B030D-6E8A-4147-A177-3AD203B41FA5}">
                          <a16:colId xmlns:a16="http://schemas.microsoft.com/office/drawing/2014/main" val="3040469081"/>
                        </a:ext>
                      </a:extLst>
                    </a:gridCol>
                    <a:gridCol w="3241693">
                      <a:extLst>
                        <a:ext uri="{9D8B030D-6E8A-4147-A177-3AD203B41FA5}">
                          <a16:colId xmlns:a16="http://schemas.microsoft.com/office/drawing/2014/main" val="2967907455"/>
                        </a:ext>
                      </a:extLst>
                    </a:gridCol>
                  </a:tblGrid>
                  <a:tr h="745534"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区别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无损压缩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有损压缩</a:t>
                          </a:r>
                        </a:p>
                      </a:txBody>
                      <a:tcPr marL="98668" marR="98668" marT="49334" marB="49334"/>
                    </a:tc>
                    <a:extLst>
                      <a:ext uri="{0D108BD9-81ED-4DB2-BD59-A6C34878D82A}">
                        <a16:rowId xmlns:a16="http://schemas.microsoft.com/office/drawing/2014/main" val="3388562900"/>
                      </a:ext>
                    </a:extLst>
                  </a:tr>
                  <a:tr h="1341961"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解压方式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解压后能够得到原文件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2600" dirty="0"/>
                            <a:t>解压后只能接近原文件质量</a:t>
                          </a:r>
                        </a:p>
                      </a:txBody>
                      <a:tcPr marL="98668" marR="98668" marT="49334" marB="49334"/>
                    </a:tc>
                    <a:extLst>
                      <a:ext uri="{0D108BD9-81ED-4DB2-BD59-A6C34878D82A}">
                        <a16:rowId xmlns:a16="http://schemas.microsoft.com/office/drawing/2014/main" val="1073826409"/>
                      </a:ext>
                    </a:extLst>
                  </a:tr>
                  <a:tr h="745534"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瓶颈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sz="2600" dirty="0"/>
                            <a:t>&gt; </a:t>
                          </a:r>
                          <a:r>
                            <a:rPr lang="zh-CN" altLang="en-US" sz="2600" dirty="0"/>
                            <a:t>信息熵 </a:t>
                          </a:r>
                          <a:r>
                            <a:rPr lang="en-US" altLang="zh-CN" sz="2600" dirty="0"/>
                            <a:t>Entropy</a:t>
                          </a:r>
                          <a:endParaRPr lang="zh-CN" altLang="en-US" sz="2600" dirty="0"/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可以小于信息熵</a:t>
                          </a:r>
                        </a:p>
                      </a:txBody>
                      <a:tcPr marL="98668" marR="98668" marT="49334" marB="49334"/>
                    </a:tc>
                    <a:extLst>
                      <a:ext uri="{0D108BD9-81ED-4DB2-BD59-A6C34878D82A}">
                        <a16:rowId xmlns:a16="http://schemas.microsoft.com/office/drawing/2014/main" val="544114333"/>
                      </a:ext>
                    </a:extLst>
                  </a:tr>
                  <a:tr h="745534"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经验 </a:t>
                          </a:r>
                          <a:r>
                            <a:rPr lang="en-US" altLang="zh-CN" sz="2600" dirty="0"/>
                            <a:t>CR</a:t>
                          </a:r>
                          <a:endParaRPr lang="zh-CN" altLang="en-US" sz="2600" dirty="0"/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sz="2600" dirty="0"/>
                            <a:t>CR &lt; 10</a:t>
                          </a:r>
                          <a:endParaRPr lang="zh-CN" altLang="en-US" sz="2600" dirty="0"/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sz="2600" dirty="0"/>
                            <a:t>CR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600" b="0" i="1" smtClean="0">
                                  <a:latin typeface="Cambria Math" panose="02040503050406030204" pitchFamily="18" charset="0"/>
                                </a:rPr>
                                <m:t>≥ </m:t>
                              </m:r>
                            </m:oMath>
                          </a14:m>
                          <a:r>
                            <a:rPr lang="en-US" altLang="zh-CN" sz="2600" dirty="0"/>
                            <a:t>10</a:t>
                          </a:r>
                          <a:endParaRPr lang="zh-CN" altLang="en-US" sz="2600" dirty="0"/>
                        </a:p>
                      </a:txBody>
                      <a:tcPr marL="98668" marR="98668" marT="49334" marB="49334"/>
                    </a:tc>
                    <a:extLst>
                      <a:ext uri="{0D108BD9-81ED-4DB2-BD59-A6C34878D82A}">
                        <a16:rowId xmlns:a16="http://schemas.microsoft.com/office/drawing/2014/main" val="1122420416"/>
                      </a:ext>
                    </a:extLst>
                  </a:tr>
                  <a:tr h="745534"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应用场景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医疗，军事，航空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多媒体应用，电视</a:t>
                          </a:r>
                        </a:p>
                      </a:txBody>
                      <a:tcPr marL="98668" marR="98668" marT="49334" marB="49334"/>
                    </a:tc>
                    <a:extLst>
                      <a:ext uri="{0D108BD9-81ED-4DB2-BD59-A6C34878D82A}">
                        <a16:rowId xmlns:a16="http://schemas.microsoft.com/office/drawing/2014/main" val="9807506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表格 4">
                <a:extLst>
                  <a:ext uri="{FF2B5EF4-FFF2-40B4-BE49-F238E27FC236}">
                    <a16:creationId xmlns:a16="http://schemas.microsoft.com/office/drawing/2014/main" id="{A4D3270E-A6FF-337C-420C-1F82A710BF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60609457"/>
                  </p:ext>
                </p:extLst>
              </p:nvPr>
            </p:nvGraphicFramePr>
            <p:xfrm>
              <a:off x="1188016" y="2085848"/>
              <a:ext cx="9725079" cy="432409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241693">
                      <a:extLst>
                        <a:ext uri="{9D8B030D-6E8A-4147-A177-3AD203B41FA5}">
                          <a16:colId xmlns:a16="http://schemas.microsoft.com/office/drawing/2014/main" val="2714203262"/>
                        </a:ext>
                      </a:extLst>
                    </a:gridCol>
                    <a:gridCol w="3241693">
                      <a:extLst>
                        <a:ext uri="{9D8B030D-6E8A-4147-A177-3AD203B41FA5}">
                          <a16:colId xmlns:a16="http://schemas.microsoft.com/office/drawing/2014/main" val="3040469081"/>
                        </a:ext>
                      </a:extLst>
                    </a:gridCol>
                    <a:gridCol w="3241693">
                      <a:extLst>
                        <a:ext uri="{9D8B030D-6E8A-4147-A177-3AD203B41FA5}">
                          <a16:colId xmlns:a16="http://schemas.microsoft.com/office/drawing/2014/main" val="2967907455"/>
                        </a:ext>
                      </a:extLst>
                    </a:gridCol>
                  </a:tblGrid>
                  <a:tr h="745534"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区别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无损压缩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有损压缩</a:t>
                          </a:r>
                        </a:p>
                      </a:txBody>
                      <a:tcPr marL="98668" marR="98668" marT="49334" marB="49334"/>
                    </a:tc>
                    <a:extLst>
                      <a:ext uri="{0D108BD9-81ED-4DB2-BD59-A6C34878D82A}">
                        <a16:rowId xmlns:a16="http://schemas.microsoft.com/office/drawing/2014/main" val="3388562900"/>
                      </a:ext>
                    </a:extLst>
                  </a:tr>
                  <a:tr h="1341961"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解压方式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解压后能够得到原文件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2600" dirty="0"/>
                            <a:t>解压后只能接近原文件质量</a:t>
                          </a:r>
                        </a:p>
                      </a:txBody>
                      <a:tcPr marL="98668" marR="98668" marT="49334" marB="49334"/>
                    </a:tc>
                    <a:extLst>
                      <a:ext uri="{0D108BD9-81ED-4DB2-BD59-A6C34878D82A}">
                        <a16:rowId xmlns:a16="http://schemas.microsoft.com/office/drawing/2014/main" val="1073826409"/>
                      </a:ext>
                    </a:extLst>
                  </a:tr>
                  <a:tr h="745534"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瓶颈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sz="2600" dirty="0"/>
                            <a:t>&gt; </a:t>
                          </a:r>
                          <a:r>
                            <a:rPr lang="zh-CN" altLang="en-US" sz="2600" dirty="0"/>
                            <a:t>信息熵 </a:t>
                          </a:r>
                          <a:r>
                            <a:rPr lang="en-US" altLang="zh-CN" sz="2600" dirty="0"/>
                            <a:t>Entropy</a:t>
                          </a:r>
                          <a:endParaRPr lang="zh-CN" altLang="en-US" sz="2600" dirty="0"/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可以小于信息熵</a:t>
                          </a:r>
                        </a:p>
                      </a:txBody>
                      <a:tcPr marL="98668" marR="98668" marT="49334" marB="49334"/>
                    </a:tc>
                    <a:extLst>
                      <a:ext uri="{0D108BD9-81ED-4DB2-BD59-A6C34878D82A}">
                        <a16:rowId xmlns:a16="http://schemas.microsoft.com/office/drawing/2014/main" val="544114333"/>
                      </a:ext>
                    </a:extLst>
                  </a:tr>
                  <a:tr h="745534"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经验 </a:t>
                          </a:r>
                          <a:r>
                            <a:rPr lang="en-US" altLang="zh-CN" sz="2600" dirty="0"/>
                            <a:t>CR</a:t>
                          </a:r>
                          <a:endParaRPr lang="zh-CN" altLang="en-US" sz="2600" dirty="0"/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sz="2600" dirty="0"/>
                            <a:t>CR &lt; 10</a:t>
                          </a:r>
                          <a:endParaRPr lang="zh-CN" altLang="en-US" sz="2600" dirty="0"/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98668" marR="98668" marT="49334" marB="49334">
                        <a:blipFill>
                          <a:blip r:embed="rId2"/>
                          <a:stretch>
                            <a:fillRect l="-200376" t="-384553" r="-752" b="-1008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22420416"/>
                      </a:ext>
                    </a:extLst>
                  </a:tr>
                  <a:tr h="745534"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应用场景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医疗，军事，航空</a:t>
                          </a:r>
                        </a:p>
                      </a:txBody>
                      <a:tcPr marL="98668" marR="98668" marT="49334" marB="49334"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sz="2600" dirty="0"/>
                            <a:t>多媒体应用，电视</a:t>
                          </a:r>
                        </a:p>
                      </a:txBody>
                      <a:tcPr marL="98668" marR="98668" marT="49334" marB="49334"/>
                    </a:tc>
                    <a:extLst>
                      <a:ext uri="{0D108BD9-81ED-4DB2-BD59-A6C34878D82A}">
                        <a16:rowId xmlns:a16="http://schemas.microsoft.com/office/drawing/2014/main" val="9807506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308729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无损压缩</a:t>
            </a:r>
            <a:endParaRPr lang="en-US" altLang="zh-CN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无损压缩的设计目标是最小化</a:t>
            </a:r>
            <a:r>
              <a:rPr lang="zh-CN" altLang="en-US" sz="2400" dirty="0">
                <a:solidFill>
                  <a:srgbClr val="FF0000"/>
                </a:solidFill>
              </a:rPr>
              <a:t>平均编码长度，单位 </a:t>
            </a:r>
            <a:r>
              <a:rPr lang="en-US" altLang="zh-CN" sz="2400" dirty="0">
                <a:solidFill>
                  <a:srgbClr val="FF0000"/>
                </a:solidFill>
              </a:rPr>
              <a:t>bit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无损压缩通过挖掘数据的统计属性：</a:t>
            </a:r>
            <a:endParaRPr lang="en-US" altLang="zh-CN" sz="2400" dirty="0"/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2400" dirty="0"/>
              <a:t>灰度的概率分布</a:t>
            </a:r>
            <a:endParaRPr lang="en-US" altLang="zh-CN" sz="2400" dirty="0"/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2400" dirty="0"/>
              <a:t>编码冗余（编码冗余是用于表示信息实体的符号系统。每个符号赋予一个编码符号的序列，称为码字。）</a:t>
            </a:r>
            <a:endParaRPr lang="en-US" altLang="zh-CN" sz="2400" dirty="0"/>
          </a:p>
        </p:txBody>
      </p:sp>
      <p:pic>
        <p:nvPicPr>
          <p:cNvPr id="1026" name="Picture 2" descr="信息论（一） - 知乎">
            <a:extLst>
              <a:ext uri="{FF2B5EF4-FFF2-40B4-BE49-F238E27FC236}">
                <a16:creationId xmlns:a16="http://schemas.microsoft.com/office/drawing/2014/main" id="{F20A0087-4F79-E0B9-08FD-1BB719CF5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206" y="1399821"/>
            <a:ext cx="3210041" cy="1736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9B9F1D4-6ABC-17E2-3A10-156342EC6C41}"/>
                  </a:ext>
                </a:extLst>
              </p:cNvPr>
              <p:cNvSpPr txBox="1"/>
              <p:nvPr/>
            </p:nvSpPr>
            <p:spPr>
              <a:xfrm>
                <a:off x="6096000" y="3227278"/>
                <a:ext cx="5768768" cy="31826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ts val="0"/>
                  </a:spcBef>
                </a:pPr>
                <a:r>
                  <a:rPr lang="zh-CN" altLang="en-US" sz="2000" b="0" i="0" dirty="0">
                    <a:solidFill>
                      <a:srgbClr val="FF0000"/>
                    </a:solidFill>
                  </a:rPr>
                  <a:t>平均编码长度公式：</a:t>
                </a:r>
                <a:endParaRPr lang="en-US" altLang="zh-CN" sz="2000" b="0" i="0" dirty="0">
                  <a:solidFill>
                    <a:srgbClr val="FF0000"/>
                  </a:solidFill>
                </a:endParaRPr>
              </a:p>
              <a:p>
                <a:pPr>
                  <a:lnSpc>
                    <a:spcPct val="150000"/>
                  </a:lnSpc>
                  <a:spcBef>
                    <a:spcPts val="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zh-CN" sz="2000" b="0" i="0" dirty="0" smtClean="0">
                          <a:solidFill>
                            <a:srgbClr val="FF0000"/>
                          </a:solidFill>
                        </a:rPr>
                        <m:t> </m:t>
                      </m:r>
                      <m:sSub>
                        <m:sSubPr>
                          <m:ctrlPr>
                            <a:rPr lang="en-US" altLang="zh-CN" sz="20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CN" sz="20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𝑎𝑣𝑔</m:t>
                          </m:r>
                        </m:sub>
                      </m:sSub>
                      <m:r>
                        <m:rPr>
                          <m:nor/>
                        </m:rPr>
                        <a:rPr lang="en-US" altLang="zh-CN" sz="2000" b="0" i="0" dirty="0" smtClean="0">
                          <a:solidFill>
                            <a:srgbClr val="FF0000"/>
                          </a:solidFill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 sz="2000" dirty="0" smtClean="0">
                          <a:solidFill>
                            <a:srgbClr val="FF0000"/>
                          </a:solidFill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00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  <m:brk m:alnAt="23"/>
                            </m:rPr>
                            <a:rPr lang="en-US" altLang="zh-CN" sz="2000" i="1" dirty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k</m:t>
                          </m:r>
                          <m:r>
                            <a:rPr lang="en-US" altLang="zh-CN" sz="20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altLang="zh-CN" sz="20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altLang="zh-CN" sz="20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US" altLang="zh-CN" sz="20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  <m:d>
                            <m:dPr>
                              <m:ctrlPr>
                                <a:rPr lang="en-US" altLang="zh-CN" sz="20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000" b="0" i="1" dirty="0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000" i="1" dirty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r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2000" i="1" dirty="0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k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altLang="zh-CN" sz="20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20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en-US" altLang="zh-CN" sz="20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0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sz="20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altLang="zh-CN" sz="20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altLang="zh-CN" sz="2000" dirty="0">
                  <a:solidFill>
                    <a:srgbClr val="FF0000"/>
                  </a:solidFill>
                </a:endParaRPr>
              </a:p>
              <a:p>
                <a:pPr>
                  <a:lnSpc>
                    <a:spcPct val="150000"/>
                  </a:lnSpc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dirty="0">
                    <a:solidFill>
                      <a:srgbClr val="FF0000"/>
                    </a:solidFill>
                  </a:rPr>
                  <a:t>代表第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sz="2000" dirty="0">
                    <a:solidFill>
                      <a:srgbClr val="FF0000"/>
                    </a:solidFill>
                  </a:rPr>
                  <a:t>个灰度级别，对应的编码长度；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L</m:t>
                    </m:r>
                    <m:r>
                      <a:rPr lang="en-US" altLang="zh-CN" sz="2000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zh-CN" altLang="en-US" sz="2000" dirty="0">
                    <a:solidFill>
                      <a:srgbClr val="FF0000"/>
                    </a:solidFill>
                  </a:rPr>
                  <a:t>是灰度级别；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000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sz="2000" dirty="0">
                    <a:solidFill>
                      <a:srgbClr val="FF0000"/>
                    </a:solidFill>
                  </a:rPr>
                  <a:t>表示该灰度级别对应的概率或者频率。</a:t>
                </a:r>
                <a:endParaRPr lang="en-US" altLang="zh-CN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9B9F1D4-6ABC-17E2-3A10-156342EC6C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3227278"/>
                <a:ext cx="5768768" cy="3182666"/>
              </a:xfrm>
              <a:prstGeom prst="rect">
                <a:avLst/>
              </a:prstGeom>
              <a:blipFill>
                <a:blip r:embed="rId3"/>
                <a:stretch>
                  <a:fillRect l="-1057" r="-1057" b="-229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7682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编码冗余与 </a:t>
            </a:r>
            <a:r>
              <a:rPr lang="en-US" altLang="zh-CN" sz="2800" dirty="0"/>
              <a:t>Fixed-Length Code </a:t>
            </a:r>
            <a:r>
              <a:rPr lang="zh-CN" altLang="en-US" sz="2800" dirty="0"/>
              <a:t>固定长度编码</a:t>
            </a:r>
            <a:endParaRPr lang="en-US" altLang="zh-CN" sz="28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98E68B6-CDD8-A828-0D1D-F776B2A6C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832" y="1656143"/>
            <a:ext cx="4362048" cy="4248256"/>
          </a:xfrm>
          <a:prstGeom prst="rect">
            <a:avLst/>
          </a:prstGeom>
        </p:spPr>
      </p:pic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7829CEE1-0416-28EA-A2AC-673ACFB3A3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/>
              <a:t>采用</a:t>
            </a:r>
            <a:r>
              <a:rPr lang="en-US" altLang="zh-CN" sz="2400" dirty="0"/>
              <a:t>8 bit </a:t>
            </a:r>
            <a:r>
              <a:rPr lang="zh-CN" altLang="en-US" sz="2400" dirty="0"/>
              <a:t>表示灰度，将右图编码成二进制。</a:t>
            </a:r>
            <a:endParaRPr lang="en-US" altLang="zh-CN" sz="24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7BB175B-A31B-19E4-5C6F-E39F33AE8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6704" y="2299961"/>
            <a:ext cx="3899296" cy="417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53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E6D4B77-11D8-B48D-1062-0CAD647C6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901" y="1390294"/>
            <a:ext cx="7172459" cy="3292851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289A612-625F-C11D-411B-BB5ECFFE2AA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6246" y="4986002"/>
            <a:ext cx="8915593" cy="1424323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/>
              <a:t>文件大小？</a:t>
            </a:r>
            <a:endParaRPr lang="en-US" altLang="zh-CN" sz="2400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CR ? 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9079B9CC-058E-8B8B-CAC1-7FF839128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447675"/>
            <a:ext cx="6877050" cy="639763"/>
          </a:xfrm>
        </p:spPr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Fixed-Length Code </a:t>
            </a:r>
            <a:r>
              <a:rPr lang="zh-CN" altLang="en-US" sz="2800" dirty="0"/>
              <a:t>固定长度编码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735609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Fixed-Length Code </a:t>
            </a:r>
            <a:r>
              <a:rPr lang="zh-CN" altLang="en-US" sz="2800" dirty="0"/>
              <a:t>固定长度编码</a:t>
            </a:r>
            <a:endParaRPr lang="en-US" altLang="zh-CN" sz="2800" dirty="0"/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7829CEE1-0416-28EA-A2AC-673ACFB3A3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3" y="1310642"/>
            <a:ext cx="5254378" cy="5212078"/>
          </a:xfrm>
        </p:spPr>
        <p:txBody>
          <a:bodyPr>
            <a:normAutofit lnSpcReduction="10000"/>
          </a:bodyPr>
          <a:lstStyle/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/>
              <a:t>特征</a:t>
            </a:r>
            <a:endParaRPr lang="en-US" altLang="zh-CN" sz="2400" dirty="0"/>
          </a:p>
          <a:p>
            <a:pPr marL="571500" lvl="1" indent="-34290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2400" dirty="0"/>
              <a:t>使用了相同长度的 </a:t>
            </a:r>
            <a:r>
              <a:rPr lang="en-US" altLang="zh-CN" sz="2400" dirty="0"/>
              <a:t>bit </a:t>
            </a:r>
            <a:r>
              <a:rPr lang="zh-CN" altLang="en-US" sz="2400" dirty="0"/>
              <a:t>数量来表示所有可能的符号</a:t>
            </a:r>
            <a:endParaRPr lang="en-US" altLang="zh-CN" sz="2400" dirty="0"/>
          </a:p>
          <a:p>
            <a:pPr marL="571500" lvl="1" indent="-34290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2400" dirty="0"/>
              <a:t>编码和解码过程简单</a:t>
            </a:r>
            <a:endParaRPr lang="en-US" altLang="zh-CN" sz="2400" dirty="0"/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/>
              <a:t>应用：</a:t>
            </a:r>
            <a:endParaRPr lang="en-US" altLang="zh-CN" sz="2400" dirty="0"/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/>
              <a:t>American Standard Code for Information Interchange (ASCII) code</a:t>
            </a:r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2000" dirty="0"/>
              <a:t>条形码 </a:t>
            </a:r>
            <a:r>
              <a:rPr lang="en-US" altLang="zh-CN" sz="2000" dirty="0"/>
              <a:t>Universal Product Code (UPC) on products in stores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9C7D5D5-03B1-59EF-CAD0-E3D742C2D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9537" y="1823194"/>
            <a:ext cx="5764364" cy="366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4634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7829CEE1-0416-28EA-A2AC-673ACFB3A3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0700" y="5507037"/>
            <a:ext cx="10563860" cy="954245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3200" dirty="0"/>
              <a:t>是否还有优化的空间？</a:t>
            </a:r>
            <a:endParaRPr lang="en-US" altLang="zh-CN" sz="32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920E33-FBF3-F83B-AD23-D38ACF6F0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612" y="1395056"/>
            <a:ext cx="4676776" cy="4067887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CBD9CD64-5331-E0CF-C0FB-E51729BAF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447675"/>
            <a:ext cx="6877050" cy="639763"/>
          </a:xfrm>
        </p:spPr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Fixed-Length Code </a:t>
            </a:r>
            <a:r>
              <a:rPr lang="zh-CN" altLang="en-US" sz="2800" dirty="0"/>
              <a:t>固定长度编码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831663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Run-length coding </a:t>
            </a:r>
            <a:r>
              <a:rPr lang="zh-CN" altLang="en-US" sz="2800" dirty="0"/>
              <a:t>行程长度编码</a:t>
            </a:r>
            <a:endParaRPr lang="en-US" altLang="zh-CN" sz="2800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10A7106F-C017-6D97-E479-AFF3F3A25E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206" y="1497024"/>
            <a:ext cx="11162793" cy="5117136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FF0000"/>
                </a:solidFill>
              </a:rPr>
              <a:t>举例来说，一组字符串</a:t>
            </a:r>
            <a:r>
              <a:rPr lang="en-US" altLang="zh-CN" sz="3200" dirty="0">
                <a:solidFill>
                  <a:srgbClr val="FF0000"/>
                </a:solidFill>
              </a:rPr>
              <a:t>“AAAABBBCCDEEEE”</a:t>
            </a:r>
            <a:r>
              <a:rPr lang="zh-CN" altLang="en-US" sz="3200" dirty="0">
                <a:solidFill>
                  <a:srgbClr val="FF0000"/>
                </a:solidFill>
              </a:rPr>
              <a:t>，由</a:t>
            </a:r>
            <a:r>
              <a:rPr lang="en-US" altLang="zh-CN" sz="3200" dirty="0">
                <a:solidFill>
                  <a:srgbClr val="FF0000"/>
                </a:solidFill>
              </a:rPr>
              <a:t>4</a:t>
            </a:r>
            <a:r>
              <a:rPr lang="zh-CN" altLang="en-US" sz="3200" dirty="0">
                <a:solidFill>
                  <a:srgbClr val="FF0000"/>
                </a:solidFill>
              </a:rPr>
              <a:t>个</a:t>
            </a:r>
            <a:r>
              <a:rPr lang="en-US" altLang="zh-CN" sz="3200" dirty="0">
                <a:solidFill>
                  <a:srgbClr val="FF0000"/>
                </a:solidFill>
              </a:rPr>
              <a:t>A</a:t>
            </a:r>
            <a:r>
              <a:rPr lang="zh-CN" altLang="en-US" sz="3200" dirty="0">
                <a:solidFill>
                  <a:srgbClr val="FF0000"/>
                </a:solidFill>
              </a:rPr>
              <a:t>、</a:t>
            </a:r>
            <a:r>
              <a:rPr lang="en-US" altLang="zh-CN" sz="3200" dirty="0">
                <a:solidFill>
                  <a:srgbClr val="FF0000"/>
                </a:solidFill>
              </a:rPr>
              <a:t>3</a:t>
            </a:r>
            <a:r>
              <a:rPr lang="zh-CN" altLang="en-US" sz="3200" dirty="0">
                <a:solidFill>
                  <a:srgbClr val="FF0000"/>
                </a:solidFill>
              </a:rPr>
              <a:t>个</a:t>
            </a:r>
            <a:r>
              <a:rPr lang="en-US" altLang="zh-CN" sz="3200" dirty="0">
                <a:solidFill>
                  <a:srgbClr val="FF0000"/>
                </a:solidFill>
              </a:rPr>
              <a:t>B</a:t>
            </a:r>
            <a:r>
              <a:rPr lang="zh-CN" altLang="en-US" sz="3200" dirty="0">
                <a:solidFill>
                  <a:srgbClr val="FF0000"/>
                </a:solidFill>
              </a:rPr>
              <a:t>、</a:t>
            </a:r>
            <a:r>
              <a:rPr lang="en-US" altLang="zh-CN" sz="3200" dirty="0">
                <a:solidFill>
                  <a:srgbClr val="FF0000"/>
                </a:solidFill>
              </a:rPr>
              <a:t>2</a:t>
            </a:r>
            <a:r>
              <a:rPr lang="zh-CN" altLang="en-US" sz="3200" dirty="0">
                <a:solidFill>
                  <a:srgbClr val="FF0000"/>
                </a:solidFill>
              </a:rPr>
              <a:t>个</a:t>
            </a:r>
            <a:r>
              <a:rPr lang="en-US" altLang="zh-CN" sz="3200" dirty="0">
                <a:solidFill>
                  <a:srgbClr val="FF0000"/>
                </a:solidFill>
              </a:rPr>
              <a:t>C</a:t>
            </a:r>
            <a:r>
              <a:rPr lang="zh-CN" altLang="en-US" sz="3200" dirty="0">
                <a:solidFill>
                  <a:srgbClr val="FF0000"/>
                </a:solidFill>
              </a:rPr>
              <a:t>、</a:t>
            </a:r>
            <a:r>
              <a:rPr lang="en-US" altLang="zh-CN" sz="3200" dirty="0">
                <a:solidFill>
                  <a:srgbClr val="FF0000"/>
                </a:solidFill>
              </a:rPr>
              <a:t>1</a:t>
            </a:r>
            <a:r>
              <a:rPr lang="zh-CN" altLang="en-US" sz="3200" dirty="0">
                <a:solidFill>
                  <a:srgbClr val="FF0000"/>
                </a:solidFill>
              </a:rPr>
              <a:t>个</a:t>
            </a:r>
            <a:r>
              <a:rPr lang="en-US" altLang="zh-CN" sz="3200" dirty="0">
                <a:solidFill>
                  <a:srgbClr val="FF0000"/>
                </a:solidFill>
              </a:rPr>
              <a:t>D</a:t>
            </a:r>
            <a:r>
              <a:rPr lang="zh-CN" altLang="en-US" sz="3200" dirty="0">
                <a:solidFill>
                  <a:srgbClr val="FF0000"/>
                </a:solidFill>
              </a:rPr>
              <a:t>、</a:t>
            </a:r>
            <a:r>
              <a:rPr lang="en-US" altLang="zh-CN" sz="3200" dirty="0">
                <a:solidFill>
                  <a:srgbClr val="FF0000"/>
                </a:solidFill>
              </a:rPr>
              <a:t>4</a:t>
            </a:r>
            <a:r>
              <a:rPr lang="zh-CN" altLang="en-US" sz="3200" dirty="0">
                <a:solidFill>
                  <a:srgbClr val="FF0000"/>
                </a:solidFill>
              </a:rPr>
              <a:t>个</a:t>
            </a:r>
            <a:r>
              <a:rPr lang="en-US" altLang="zh-CN" sz="3200" dirty="0">
                <a:solidFill>
                  <a:srgbClr val="FF0000"/>
                </a:solidFill>
              </a:rPr>
              <a:t>E</a:t>
            </a:r>
            <a:r>
              <a:rPr lang="zh-CN" altLang="en-US" sz="3200" dirty="0">
                <a:solidFill>
                  <a:srgbClr val="FF0000"/>
                </a:solidFill>
              </a:rPr>
              <a:t>组成，经过行程长度编码可将字符串压缩为</a:t>
            </a:r>
            <a:r>
              <a:rPr lang="en-US" altLang="zh-CN" sz="3200" dirty="0">
                <a:solidFill>
                  <a:srgbClr val="FF0000"/>
                </a:solidFill>
              </a:rPr>
              <a:t>4A3B2C1D4E(</a:t>
            </a:r>
            <a:r>
              <a:rPr lang="zh-CN" altLang="en-US" sz="3200" dirty="0">
                <a:solidFill>
                  <a:srgbClr val="FF0000"/>
                </a:solidFill>
              </a:rPr>
              <a:t>由</a:t>
            </a:r>
            <a:r>
              <a:rPr lang="en-US" altLang="zh-CN" sz="3200" dirty="0">
                <a:solidFill>
                  <a:srgbClr val="FF0000"/>
                </a:solidFill>
              </a:rPr>
              <a:t>14</a:t>
            </a:r>
            <a:r>
              <a:rPr lang="zh-CN" altLang="en-US" sz="3200" dirty="0">
                <a:solidFill>
                  <a:srgbClr val="FF0000"/>
                </a:solidFill>
              </a:rPr>
              <a:t>个单位转成</a:t>
            </a:r>
            <a:r>
              <a:rPr lang="en-US" altLang="zh-CN" sz="3200" dirty="0">
                <a:solidFill>
                  <a:srgbClr val="FF0000"/>
                </a:solidFill>
              </a:rPr>
              <a:t>10</a:t>
            </a:r>
            <a:r>
              <a:rPr lang="zh-CN" altLang="en-US" sz="3200" dirty="0">
                <a:solidFill>
                  <a:srgbClr val="FF0000"/>
                </a:solidFill>
              </a:rPr>
              <a:t>个单位</a:t>
            </a:r>
            <a:r>
              <a:rPr lang="en-US" altLang="zh-CN" sz="3200" dirty="0">
                <a:solidFill>
                  <a:srgbClr val="FF0000"/>
                </a:solidFill>
              </a:rPr>
              <a:t>)</a:t>
            </a:r>
            <a:r>
              <a:rPr lang="zh-CN" altLang="en-US" sz="3200" dirty="0">
                <a:solidFill>
                  <a:srgbClr val="FF0000"/>
                </a:solidFill>
              </a:rPr>
              <a:t>。</a:t>
            </a:r>
            <a:endParaRPr lang="en-US" altLang="zh-CN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346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Variable-Length Code </a:t>
            </a:r>
            <a:r>
              <a:rPr lang="zh-CN" altLang="en-US" sz="2800" dirty="0"/>
              <a:t>变长编码</a:t>
            </a:r>
            <a:endParaRPr lang="en-US" altLang="zh-CN" sz="2800" dirty="0"/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7829CEE1-0416-28EA-A2AC-673ACFB3A3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391148"/>
            <a:ext cx="5495729" cy="5182371"/>
          </a:xfrm>
        </p:spPr>
        <p:txBody>
          <a:bodyPr>
            <a:normAutofit lnSpcReduction="10000"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/>
              <a:t>变长编码的步骤</a:t>
            </a:r>
            <a:r>
              <a:rPr lang="en-US" altLang="zh-CN" sz="2000" dirty="0"/>
              <a:t>(VLC)</a:t>
            </a:r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2000" dirty="0"/>
              <a:t>使用不同长度的码字进行编码</a:t>
            </a:r>
            <a:endParaRPr lang="en-US" altLang="zh-CN" sz="2000" dirty="0"/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2000" dirty="0"/>
              <a:t>给频率最高的符号赋值最短的码字</a:t>
            </a:r>
            <a:endParaRPr lang="en-US" altLang="zh-CN" sz="2000" dirty="0"/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2000" dirty="0"/>
              <a:t>给频率最低的符号赋值最长的码字</a:t>
            </a:r>
            <a:endParaRPr lang="en-US" altLang="zh-CN" sz="2000" dirty="0"/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2000" dirty="0"/>
              <a:t>压缩更加有效</a:t>
            </a:r>
            <a:endParaRPr lang="en-US" altLang="zh-CN" sz="2000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/>
              <a:t>主流的变长编码包括：</a:t>
            </a:r>
            <a:endParaRPr lang="en-US" altLang="zh-CN" sz="2000" dirty="0"/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/>
              <a:t>Morse code </a:t>
            </a:r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/>
              <a:t>Shannon-Fano code</a:t>
            </a:r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FF0000"/>
                </a:solidFill>
              </a:rPr>
              <a:t>Huffman code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7C9BCB-4238-314C-DD23-7518CD122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1409" y="1391148"/>
            <a:ext cx="6382969" cy="20983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535AE74-4DE6-60CB-3F92-FF2BB717051F}"/>
                  </a:ext>
                </a:extLst>
              </p:cNvPr>
              <p:cNvSpPr txBox="1"/>
              <p:nvPr/>
            </p:nvSpPr>
            <p:spPr>
              <a:xfrm>
                <a:off x="4881990" y="5073763"/>
                <a:ext cx="6862970" cy="7861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𝑣𝑔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8∗1+4∗2+4∗3</m:t>
                          </m:r>
                        </m:num>
                        <m:den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16</m:t>
                          </m:r>
                        </m:den>
                      </m:f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28</m:t>
                          </m:r>
                        </m:num>
                        <m:den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16</m:t>
                          </m:r>
                        </m:den>
                      </m:f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𝑏𝑖𝑡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𝑠𝑦𝑚𝑏𝑜𝑙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535AE74-4DE6-60CB-3F92-FF2BB71705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1990" y="5073763"/>
                <a:ext cx="6862970" cy="7861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96579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Variable-Length Code </a:t>
            </a:r>
            <a:r>
              <a:rPr lang="zh-CN" altLang="en-US" sz="2800" dirty="0"/>
              <a:t>的编码过程</a:t>
            </a:r>
            <a:endParaRPr lang="en-US" altLang="zh-CN" sz="2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6C128A-AAB3-C1D9-7700-F11023CE4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737" y="1489857"/>
            <a:ext cx="7560526" cy="3478383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58045554-547B-3D2E-B463-795D6340612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5076496"/>
            <a:ext cx="10372566" cy="1333447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/>
              <a:t>根据</a:t>
            </a:r>
            <a:r>
              <a:rPr lang="en-US" altLang="zh-CN" sz="2400" dirty="0"/>
              <a:t>Symbol</a:t>
            </a:r>
            <a:r>
              <a:rPr lang="zh-CN" altLang="en-US" sz="2400" dirty="0"/>
              <a:t>的发生频率，建立</a:t>
            </a:r>
            <a:r>
              <a:rPr lang="en-US" altLang="zh-CN" sz="2400" dirty="0"/>
              <a:t>Symbol-codeword </a:t>
            </a:r>
            <a:r>
              <a:rPr lang="zh-CN" altLang="en-US" sz="2400" dirty="0"/>
              <a:t>的字典。</a:t>
            </a:r>
            <a:endParaRPr lang="en-US" altLang="zh-CN" sz="2400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/>
              <a:t>根据字典，将图像编码成二进制数据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322095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图像压缩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DB1E9E-898E-7054-6FAC-A6876790A8D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图像压缩的基本概念</a:t>
            </a:r>
            <a:endParaRPr lang="en-US" altLang="zh-CN" sz="24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有损压缩与无损压缩的概念</a:t>
            </a:r>
            <a:endParaRPr lang="en-US" altLang="zh-CN" sz="24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三种图像冗余</a:t>
            </a:r>
            <a:endParaRPr lang="en-US" altLang="zh-CN" sz="2400" dirty="0"/>
          </a:p>
          <a:p>
            <a:pPr marL="1028700" lvl="2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编码冗余 （固定长度编码</a:t>
            </a:r>
            <a:r>
              <a:rPr lang="en-US" altLang="zh-CN" sz="2400" dirty="0"/>
              <a:t>/</a:t>
            </a:r>
            <a:r>
              <a:rPr lang="zh-CN" altLang="en-US" sz="2400" dirty="0"/>
              <a:t>变长编码）</a:t>
            </a:r>
            <a:endParaRPr lang="en-US" altLang="zh-CN" sz="2400" dirty="0"/>
          </a:p>
          <a:p>
            <a:pPr marL="1028700" lvl="2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像素间冗余 （差分预测编码）</a:t>
            </a:r>
            <a:endParaRPr lang="en-US" altLang="zh-CN" sz="2400" dirty="0"/>
          </a:p>
          <a:p>
            <a:pPr marL="1028700" lvl="2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心理视觉冗余 （变换域编码）</a:t>
            </a:r>
            <a:endParaRPr lang="en-US" altLang="zh-CN" sz="24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/>
              <a:t>JPEG</a:t>
            </a:r>
            <a:r>
              <a:rPr lang="zh-CN" altLang="en-US" sz="2400" dirty="0"/>
              <a:t>图像格式的压缩步骤与原理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481251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Variable-Length Code </a:t>
            </a:r>
            <a:r>
              <a:rPr lang="zh-CN" altLang="en-US" sz="2800" dirty="0"/>
              <a:t>的解码过程</a:t>
            </a:r>
            <a:endParaRPr lang="en-US" altLang="zh-CN" sz="2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5112EC4-7F71-27D3-C19D-D3C4EA227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950" y="1445532"/>
            <a:ext cx="8794099" cy="486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7639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Variable-Length Code </a:t>
            </a:r>
            <a:r>
              <a:rPr lang="zh-CN" altLang="en-US" sz="2800" dirty="0"/>
              <a:t>的解码过程</a:t>
            </a:r>
            <a:endParaRPr lang="en-US" altLang="zh-CN" sz="2800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10A7106F-C017-6D97-E479-AFF3F3A25E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48686" y="4910784"/>
            <a:ext cx="11094628" cy="1585696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FF0000"/>
                </a:solidFill>
              </a:rPr>
              <a:t>前缀码是唯一可译的。</a:t>
            </a:r>
            <a:endParaRPr lang="en-US" altLang="zh-CN" sz="2400" dirty="0">
              <a:solidFill>
                <a:srgbClr val="FF0000"/>
              </a:solidFill>
            </a:endParaRP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FF0000"/>
                </a:solidFill>
              </a:rPr>
              <a:t>前缀码的判断规则，任意码字都不是其他字符编码的前缀。</a:t>
            </a:r>
            <a:endParaRPr lang="en-US" altLang="zh-CN" sz="2400" dirty="0">
              <a:solidFill>
                <a:schemeClr val="tx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882FDDF-6BF0-D181-0F9D-8FA9C3B1D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55" y="1700450"/>
            <a:ext cx="7200252" cy="281059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D15BE39-C2E5-1801-FE08-D92AC0C205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1406" y="1700450"/>
            <a:ext cx="2572834" cy="309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497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Huffman coding</a:t>
            </a:r>
            <a:r>
              <a:rPr lang="zh-CN" altLang="en-US" sz="2800" dirty="0"/>
              <a:t>算法</a:t>
            </a:r>
            <a:endParaRPr lang="en-US" altLang="zh-CN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6128138" cy="5148072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霍夫曼编码（</a:t>
            </a:r>
            <a:r>
              <a:rPr lang="en-US" altLang="zh-CN" sz="2400" dirty="0"/>
              <a:t>Huffman coding</a:t>
            </a:r>
            <a:r>
              <a:rPr lang="zh-CN" altLang="en-US" sz="2400" dirty="0"/>
              <a:t>）是一种可变长的前缀码。</a:t>
            </a:r>
            <a:endParaRPr lang="en-US" altLang="zh-CN" sz="2400" dirty="0"/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霍夫曼编码的算法过程：</a:t>
            </a:r>
            <a:endParaRPr lang="en-US" altLang="zh-CN" sz="2400" dirty="0"/>
          </a:p>
          <a:p>
            <a:pPr marL="571500" lvl="1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2400" dirty="0"/>
              <a:t>根据符号出现的概率降序排序</a:t>
            </a:r>
            <a:endParaRPr lang="en-US" altLang="zh-CN" sz="2400" dirty="0"/>
          </a:p>
          <a:p>
            <a:pPr marL="571500" lvl="1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2400" dirty="0"/>
              <a:t>从频率低的两个符号 </a:t>
            </a:r>
            <a:r>
              <a:rPr lang="en-US" altLang="zh-CN" sz="2400" dirty="0" err="1"/>
              <a:t>x,y</a:t>
            </a:r>
            <a:r>
              <a:rPr lang="en-US" altLang="zh-CN" sz="2400" dirty="0"/>
              <a:t> </a:t>
            </a:r>
            <a:r>
              <a:rPr lang="zh-CN" altLang="en-US" sz="2400" dirty="0"/>
              <a:t>开始，给最低的概率符号赋值</a:t>
            </a:r>
            <a:r>
              <a:rPr lang="en-US" altLang="zh-CN" sz="2400" dirty="0"/>
              <a:t>0</a:t>
            </a:r>
            <a:r>
              <a:rPr lang="zh-CN" altLang="en-US" sz="2400" dirty="0"/>
              <a:t>，次低的赋值</a:t>
            </a:r>
            <a:r>
              <a:rPr lang="en-US" altLang="zh-CN" sz="2400" dirty="0"/>
              <a:t>1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 marL="571500" lvl="1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2400" dirty="0"/>
              <a:t>合并刚才的两个符号 </a:t>
            </a:r>
            <a:r>
              <a:rPr lang="en-US" altLang="zh-CN" sz="2400" dirty="0" err="1"/>
              <a:t>x,y</a:t>
            </a:r>
            <a:r>
              <a:rPr lang="en-US" altLang="zh-CN" sz="2400" dirty="0"/>
              <a:t>  </a:t>
            </a:r>
            <a:r>
              <a:rPr lang="zh-CN" altLang="en-US" sz="2400" dirty="0"/>
              <a:t>组成新符号</a:t>
            </a:r>
            <a:r>
              <a:rPr lang="en-US" altLang="zh-CN" sz="2400" dirty="0"/>
              <a:t>{</a:t>
            </a:r>
            <a:r>
              <a:rPr lang="en-US" altLang="zh-CN" sz="2400" dirty="0" err="1"/>
              <a:t>x,y</a:t>
            </a:r>
            <a:r>
              <a:rPr lang="en-US" altLang="zh-CN" sz="2400" dirty="0"/>
              <a:t>}</a:t>
            </a:r>
          </a:p>
          <a:p>
            <a:pPr marL="571500" lvl="1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2400" dirty="0"/>
              <a:t>带着</a:t>
            </a:r>
            <a:r>
              <a:rPr lang="en-US" altLang="zh-CN" sz="2400" dirty="0"/>
              <a:t>{</a:t>
            </a:r>
            <a:r>
              <a:rPr lang="en-US" altLang="zh-CN" sz="2400" dirty="0" err="1"/>
              <a:t>x,y</a:t>
            </a:r>
            <a:r>
              <a:rPr lang="en-US" altLang="zh-CN" sz="2400" dirty="0"/>
              <a:t>}</a:t>
            </a:r>
            <a:r>
              <a:rPr lang="zh-CN" altLang="en-US" sz="2400" dirty="0"/>
              <a:t>以及加起来的概率，重新排序</a:t>
            </a:r>
            <a:endParaRPr lang="en-US" altLang="zh-CN" sz="2400" dirty="0"/>
          </a:p>
          <a:p>
            <a:pPr marL="571500" lvl="1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2400" dirty="0"/>
              <a:t>重复上述操作，直至排序列表中只有两个符号。</a:t>
            </a:r>
            <a:endParaRPr lang="en-US" altLang="zh-CN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9C80ABF-945F-4F1A-A77E-0573E8B14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2237" y="1565058"/>
            <a:ext cx="2762963" cy="451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5981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Huffman coding</a:t>
            </a:r>
            <a:r>
              <a:rPr lang="zh-CN" altLang="en-US" sz="2800" dirty="0"/>
              <a:t>举例</a:t>
            </a:r>
            <a:endParaRPr lang="en-US" altLang="zh-CN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8902" y="1334008"/>
            <a:ext cx="9785738" cy="535432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假设我们有</a:t>
            </a:r>
            <a:r>
              <a:rPr lang="en-US" altLang="zh-CN" sz="2400" dirty="0"/>
              <a:t>A,B,C,D,E</a:t>
            </a:r>
            <a:r>
              <a:rPr lang="zh-CN" altLang="en-US" sz="2400" dirty="0"/>
              <a:t>字符，频率依次是</a:t>
            </a:r>
            <a:r>
              <a:rPr lang="en-US" altLang="zh-CN" sz="2400" dirty="0"/>
              <a:t>15</a:t>
            </a:r>
            <a:r>
              <a:rPr lang="zh-CN" altLang="en-US" sz="2400" dirty="0"/>
              <a:t>，</a:t>
            </a:r>
            <a:r>
              <a:rPr lang="en-US" altLang="zh-CN" sz="2400" dirty="0"/>
              <a:t>7</a:t>
            </a:r>
            <a:r>
              <a:rPr lang="zh-CN" altLang="en-US" sz="2400" dirty="0"/>
              <a:t>，</a:t>
            </a:r>
            <a:r>
              <a:rPr lang="en-US" altLang="zh-CN" sz="2400" dirty="0"/>
              <a:t>6</a:t>
            </a:r>
            <a:r>
              <a:rPr lang="zh-CN" altLang="en-US" sz="2400" dirty="0"/>
              <a:t>，</a:t>
            </a:r>
            <a:r>
              <a:rPr lang="en-US" altLang="zh-CN" sz="2400" dirty="0"/>
              <a:t>6</a:t>
            </a:r>
            <a:r>
              <a:rPr lang="zh-CN" altLang="en-US" sz="2400" dirty="0"/>
              <a:t>，</a:t>
            </a:r>
            <a:r>
              <a:rPr lang="en-US" altLang="zh-CN" sz="2400" dirty="0"/>
              <a:t>5</a:t>
            </a:r>
            <a:r>
              <a:rPr lang="zh-CN" altLang="en-US" sz="2400" dirty="0"/>
              <a:t>。</a:t>
            </a:r>
            <a:endParaRPr lang="en-US" altLang="zh-CN" sz="2400" dirty="0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B6500EBD-A3D5-F5C7-EDE1-F39F1BB03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45" y="2075688"/>
            <a:ext cx="5636082" cy="416779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78227" y="2075687"/>
                <a:ext cx="5337853" cy="416779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Tx/>
                  <a:buNone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228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685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1430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002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574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514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971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29000" indent="-228600" algn="l" defTabSz="914400" rtl="0" eaLnBrk="1" latinLnBrk="0" hangingPunct="1">
                  <a:lnSpc>
                    <a:spcPct val="90000"/>
                  </a:lnSpc>
                  <a:spcBef>
                    <a:spcPct val="300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altLang="zh-CN" sz="2400" b="0" dirty="0">
                    <a:latin typeface="Cambria Math" panose="02040503050406030204" pitchFamily="18" charset="0"/>
                  </a:rPr>
                  <a:t>Huffman code: A – 0 ; B – 111; C - 110; D-101;E-100.  </a:t>
                </a:r>
              </a:p>
              <a:p>
                <a:pPr>
                  <a:spcBef>
                    <a:spcPts val="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𝑎𝑣𝑔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1∗0.385+3∗0.1795+3∗0.1538+3∗0.1538+3∗0.1282=2.231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𝑏𝑖𝑡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𝑠𝑦𝑚𝑏𝑜𝑙</m:t>
                      </m:r>
                    </m:oMath>
                  </m:oMathPara>
                </a14:m>
                <a:endParaRPr lang="en-US" altLang="zh-CN" sz="2400" dirty="0"/>
              </a:p>
              <a:p>
                <a:pPr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i="1" dirty="0">
                        <a:latin typeface="Cambria Math" panose="02040503050406030204" pitchFamily="18" charset="0"/>
                      </a:rPr>
                      <m:t>ent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𝑟𝑜𝑝𝑦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=2.152 </m:t>
                    </m:r>
                    <m:r>
                      <m:rPr>
                        <m:sty m:val="p"/>
                      </m:rPr>
                      <a:rPr lang="en-US" altLang="zh-CN" sz="2400" i="1" dirty="0"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𝑖𝑡</m:t>
                    </m:r>
                  </m:oMath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8227" y="2075687"/>
                <a:ext cx="5337853" cy="4167795"/>
              </a:xfrm>
              <a:prstGeom prst="rect">
                <a:avLst/>
              </a:prstGeom>
              <a:blipFill>
                <a:blip r:embed="rId3"/>
                <a:stretch>
                  <a:fillRect l="-18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34781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Huffman coding</a:t>
            </a:r>
            <a:r>
              <a:rPr lang="zh-CN" altLang="en-US" sz="2800" dirty="0"/>
              <a:t>例题</a:t>
            </a:r>
            <a:endParaRPr lang="en-US" altLang="zh-CN" sz="28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58C237D-0CF1-B287-202E-7324814CD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37" y="2205176"/>
            <a:ext cx="3666541" cy="3607404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93C1D889-60EF-3AB5-B93B-FD3E2637C8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1837" y="1263344"/>
            <a:ext cx="10515555" cy="766624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/>
                </a:solidFill>
              </a:rPr>
              <a:t>对下列图像进行</a:t>
            </a:r>
            <a:r>
              <a:rPr lang="en-US" altLang="zh-CN" sz="2000" dirty="0">
                <a:solidFill>
                  <a:schemeClr val="tx1"/>
                </a:solidFill>
              </a:rPr>
              <a:t>Huffman</a:t>
            </a:r>
            <a:r>
              <a:rPr lang="zh-CN" altLang="en-US" sz="2000" dirty="0">
                <a:solidFill>
                  <a:schemeClr val="tx1"/>
                </a:solidFill>
              </a:rPr>
              <a:t>编码，并计算平均编码长度和信息熵。</a:t>
            </a:r>
            <a:endParaRPr lang="en-US" altLang="zh-CN" sz="2000" dirty="0">
              <a:solidFill>
                <a:schemeClr val="tx1"/>
              </a:solidFill>
            </a:endParaRP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E70CAB2E-C97E-9C44-B553-D6817CDF7D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7080374"/>
              </p:ext>
            </p:extLst>
          </p:nvPr>
        </p:nvGraphicFramePr>
        <p:xfrm>
          <a:off x="4480560" y="2316480"/>
          <a:ext cx="6656832" cy="327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28416">
                  <a:extLst>
                    <a:ext uri="{9D8B030D-6E8A-4147-A177-3AD203B41FA5}">
                      <a16:colId xmlns:a16="http://schemas.microsoft.com/office/drawing/2014/main" val="3379427241"/>
                    </a:ext>
                  </a:extLst>
                </a:gridCol>
                <a:gridCol w="3328416">
                  <a:extLst>
                    <a:ext uri="{9D8B030D-6E8A-4147-A177-3AD203B41FA5}">
                      <a16:colId xmlns:a16="http://schemas.microsoft.com/office/drawing/2014/main" val="770050157"/>
                    </a:ext>
                  </a:extLst>
                </a:gridCol>
              </a:tblGrid>
              <a:tr h="54636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符号 </a:t>
                      </a:r>
                      <a:r>
                        <a:rPr lang="en-US" altLang="zh-CN" dirty="0"/>
                        <a:t>Symbols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频次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0254234"/>
                  </a:ext>
                </a:extLst>
              </a:tr>
              <a:tr h="54636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6528156"/>
                  </a:ext>
                </a:extLst>
              </a:tr>
              <a:tr h="54636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112830"/>
                  </a:ext>
                </a:extLst>
              </a:tr>
              <a:tr h="54636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302801"/>
                  </a:ext>
                </a:extLst>
              </a:tr>
              <a:tr h="54636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307417"/>
                  </a:ext>
                </a:extLst>
              </a:tr>
              <a:tr h="54636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193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5720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无损压缩的下限</a:t>
            </a:r>
            <a:endParaRPr lang="en-US" altLang="zh-CN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787086D-71AD-2F80-DB28-1D06CE7BC545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87622" y="1435608"/>
                <a:ext cx="5331915" cy="4974336"/>
              </a:xfrm>
            </p:spPr>
            <p:txBody>
              <a:bodyPr>
                <a:noAutofit/>
              </a:bodyPr>
              <a:lstStyle/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solidFill>
                      <a:srgbClr val="FF0000"/>
                    </a:solidFill>
                  </a:rPr>
                  <a:t>无损压缩的平均编码长度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≥ </m:t>
                    </m:r>
                  </m:oMath>
                </a14:m>
                <a:r>
                  <a:rPr lang="zh-CN" altLang="en-US" sz="2400" dirty="0">
                    <a:solidFill>
                      <a:srgbClr val="FF0000"/>
                    </a:solidFill>
                  </a:rPr>
                  <a:t>信息熵</a:t>
                </a:r>
                <a:endParaRPr lang="en-US" altLang="zh-CN" sz="2400" dirty="0">
                  <a:solidFill>
                    <a:srgbClr val="FF0000"/>
                  </a:solidFill>
                </a:endParaRP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solidFill>
                      <a:srgbClr val="FF0000"/>
                    </a:solidFill>
                  </a:rPr>
                  <a:t>编码效率 </a:t>
                </a:r>
                <a:r>
                  <a:rPr lang="en-US" altLang="zh-CN" sz="2400" dirty="0">
                    <a:solidFill>
                      <a:srgbClr val="FF0000"/>
                    </a:solidFill>
                  </a:rPr>
                  <a:t>Coding efficiency</a:t>
                </a:r>
                <a:r>
                  <a:rPr lang="zh-CN" altLang="en-US" sz="2400" dirty="0">
                    <a:solidFill>
                      <a:srgbClr val="FF0000"/>
                    </a:solidFill>
                  </a:rPr>
                  <a:t>公式定义如下：</a:t>
                </a:r>
                <a:endParaRPr lang="en-US" altLang="zh-CN" sz="2400" dirty="0">
                  <a:solidFill>
                    <a:srgbClr val="FF0000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4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altLang="zh-CN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altLang="zh-CN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CN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𝑎𝑣𝑔</m:t>
                              </m:r>
                            </m:sub>
                          </m:sSub>
                        </m:den>
                      </m:f>
                      <m:r>
                        <a:rPr lang="zh-CN" altLang="en-US" sz="24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，</m:t>
                      </m:r>
                      <m:r>
                        <a:rPr lang="en-US" altLang="zh-CN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0&lt;</m:t>
                      </m:r>
                      <m:r>
                        <a:rPr lang="zh-CN" altLang="en-US" sz="24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altLang="zh-CN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≤1</m:t>
                      </m:r>
                    </m:oMath>
                  </m:oMathPara>
                </a14:m>
                <a:endParaRPr lang="en-US" altLang="zh-CN" sz="2400" dirty="0">
                  <a:solidFill>
                    <a:srgbClr val="FF0000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zh-CN" altLang="en-US" sz="2400" dirty="0">
                    <a:solidFill>
                      <a:srgbClr val="FF0000"/>
                    </a:solidFill>
                  </a:rPr>
                  <a:t>显然， 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altLang="zh-CN" sz="2400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sz="2400" dirty="0">
                    <a:solidFill>
                      <a:srgbClr val="FF0000"/>
                    </a:solidFill>
                  </a:rPr>
                  <a:t>越大，效率越高。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altLang="zh-CN" sz="2400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sz="2400" dirty="0">
                    <a:solidFill>
                      <a:srgbClr val="FF0000"/>
                    </a:solidFill>
                  </a:rPr>
                  <a:t>越小，效率越低。</a:t>
                </a:r>
                <a:endParaRPr lang="en-US" altLang="zh-CN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787086D-71AD-2F80-DB28-1D06CE7BC5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87622" y="1435608"/>
                <a:ext cx="5331915" cy="4974336"/>
              </a:xfrm>
              <a:blipFill>
                <a:blip r:embed="rId2"/>
                <a:stretch>
                  <a:fillRect l="-17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BB166ADE-4002-99DD-4F25-790C3A134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376" y="1435608"/>
            <a:ext cx="4610240" cy="332346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CB5E9DC-D303-39C3-E153-67DE70811060}"/>
              </a:ext>
            </a:extLst>
          </p:cNvPr>
          <p:cNvSpPr txBox="1"/>
          <p:nvPr/>
        </p:nvSpPr>
        <p:spPr>
          <a:xfrm>
            <a:off x="7298736" y="4840284"/>
            <a:ext cx="39466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hlinkClick r:id="rId4"/>
              </a:rPr>
              <a:t>Shannon </a:t>
            </a:r>
            <a:r>
              <a:rPr lang="zh-CN" altLang="en-US" sz="2400" dirty="0">
                <a:hlinkClick r:id="rId4"/>
              </a:rPr>
              <a:t>第一定律的数学证明</a:t>
            </a:r>
            <a:endParaRPr lang="en-US" altLang="zh-CN" sz="2400" dirty="0"/>
          </a:p>
          <a:p>
            <a:r>
              <a:rPr lang="en-US" altLang="zh-CN" sz="2400" dirty="0"/>
              <a:t>A Mathematical Theory of Communication 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39254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像素间冗余与</a:t>
            </a:r>
            <a:r>
              <a:rPr lang="en-US" altLang="zh-CN" sz="2800" dirty="0"/>
              <a:t>DPCM</a:t>
            </a:r>
            <a:r>
              <a:rPr lang="zh-CN" altLang="en-US" sz="2800" dirty="0"/>
              <a:t>压缩算法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574793" cy="482750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400" b="0" dirty="0">
                <a:latin typeface="Cambria Math" panose="02040503050406030204" pitchFamily="18" charset="0"/>
              </a:rPr>
              <a:t>如果一个像素能够合理地从它周围地像素中预测得到，则称该图像存在像素间冗余（</a:t>
            </a:r>
            <a:r>
              <a:rPr lang="en-US" altLang="zh-CN" sz="2400" b="0" dirty="0">
                <a:latin typeface="Cambria Math" panose="02040503050406030204" pitchFamily="18" charset="0"/>
              </a:rPr>
              <a:t>Interpixel redundancy</a:t>
            </a:r>
            <a:r>
              <a:rPr lang="zh-CN" altLang="en-US" sz="2400" b="0" dirty="0">
                <a:latin typeface="Cambria Math" panose="02040503050406030204" pitchFamily="18" charset="0"/>
              </a:rPr>
              <a:t>）因为多数二维阵列的像素是</a:t>
            </a:r>
            <a:r>
              <a:rPr lang="zh-CN" altLang="en-US" sz="2400" b="0" dirty="0">
                <a:solidFill>
                  <a:srgbClr val="FF0000"/>
                </a:solidFill>
                <a:latin typeface="Cambria Math" panose="02040503050406030204" pitchFamily="18" charset="0"/>
              </a:rPr>
              <a:t>空间相关</a:t>
            </a:r>
            <a:r>
              <a:rPr lang="zh-CN" altLang="en-US" sz="2400" b="0" dirty="0">
                <a:latin typeface="Cambria Math" panose="02040503050406030204" pitchFamily="18" charset="0"/>
              </a:rPr>
              <a:t>的（每个像素取决于向量像素）。在相关像素的表示中，信息没必要重复。</a:t>
            </a:r>
            <a:endParaRPr lang="en-US" altLang="zh-CN" sz="2400" b="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Cambria Math" panose="02040503050406030204" pitchFamily="18" charset="0"/>
              </a:rPr>
              <a:t>像素间冗余取决于图像的分辨率</a:t>
            </a:r>
            <a:endParaRPr lang="en-US" altLang="zh-CN" sz="2400" dirty="0">
              <a:latin typeface="Cambria Math" panose="02040503050406030204" pitchFamily="18" charset="0"/>
            </a:endParaRP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Cambria Math" panose="02040503050406030204" pitchFamily="18" charset="0"/>
              </a:rPr>
              <a:t>分辨率越高，像素间冗余越多</a:t>
            </a:r>
            <a:endParaRPr lang="en-US" altLang="zh-CN" sz="2400" dirty="0">
              <a:latin typeface="Cambria Math" panose="02040503050406030204" pitchFamily="18" charset="0"/>
            </a:endParaRP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Cambria Math" panose="02040503050406030204" pitchFamily="18" charset="0"/>
              </a:rPr>
              <a:t>分辨率越低，像素间冗余越少</a:t>
            </a:r>
            <a:endParaRPr lang="en-US" altLang="zh-CN" sz="2400" dirty="0">
              <a:latin typeface="Cambria Math" panose="020405030504060302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784A04B-B286-E612-DF4A-414654E80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942" y="1451372"/>
            <a:ext cx="5439866" cy="368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030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像素间冗余与</a:t>
            </a:r>
            <a:r>
              <a:rPr lang="en-US" altLang="zh-CN" sz="2800" dirty="0"/>
              <a:t>DPCM</a:t>
            </a:r>
            <a:r>
              <a:rPr lang="zh-CN" altLang="en-US" sz="2800" dirty="0"/>
              <a:t>压缩算法</a:t>
            </a:r>
            <a:endParaRPr lang="en-US" altLang="zh-CN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1207" y="1451373"/>
                <a:ext cx="5127753" cy="505102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Tx/>
                  <a:buNone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228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685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1430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002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574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514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971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29000" indent="-228600" algn="l" defTabSz="914400" rtl="0" eaLnBrk="1" latinLnBrk="0" hangingPunct="1">
                  <a:lnSpc>
                    <a:spcPct val="90000"/>
                  </a:lnSpc>
                  <a:spcBef>
                    <a:spcPct val="300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000" b="0" dirty="0">
                    <a:latin typeface="Cambria Math" panose="02040503050406030204" pitchFamily="18" charset="0"/>
                  </a:rPr>
                  <a:t>差分预测编码调制 </a:t>
                </a:r>
                <a:r>
                  <a:rPr lang="en-US" altLang="zh-CN" sz="2000" b="0" dirty="0">
                    <a:latin typeface="Cambria Math" panose="02040503050406030204" pitchFamily="18" charset="0"/>
                  </a:rPr>
                  <a:t>(Differential Pulse code modulation</a:t>
                </a:r>
                <a:r>
                  <a:rPr lang="zh-CN" altLang="en-US" sz="2000" b="0" dirty="0">
                    <a:latin typeface="Cambria Math" panose="02040503050406030204" pitchFamily="18" charset="0"/>
                  </a:rPr>
                  <a:t>，</a:t>
                </a:r>
                <a:r>
                  <a:rPr lang="en-US" altLang="zh-CN" sz="2000" b="0" dirty="0">
                    <a:latin typeface="Cambria Math" panose="02040503050406030204" pitchFamily="18" charset="0"/>
                  </a:rPr>
                  <a:t>DPCM)</a:t>
                </a:r>
                <a:r>
                  <a:rPr lang="zh-CN" altLang="en-US" sz="2000" b="0" dirty="0">
                    <a:latin typeface="Cambria Math" panose="02040503050406030204" pitchFamily="18" charset="0"/>
                  </a:rPr>
                  <a:t>能够充分利用像素间的冗余来对图像进行压缩，既可以是无损压缩也可以是有损压缩。</a:t>
                </a:r>
                <a:r>
                  <a:rPr lang="en-US" altLang="zh-CN" sz="2000" b="0" dirty="0">
                    <a:latin typeface="Cambria Math" panose="02040503050406030204" pitchFamily="18" charset="0"/>
                  </a:rPr>
                  <a:t>(DPCM+</a:t>
                </a:r>
                <a:r>
                  <a:rPr lang="zh-CN" altLang="en-US" sz="2000" b="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量化</a:t>
                </a:r>
                <a:r>
                  <a:rPr lang="en-US" altLang="zh-CN" sz="2000" b="0" dirty="0">
                    <a:latin typeface="Cambria Math" panose="02040503050406030204" pitchFamily="18" charset="0"/>
                  </a:rPr>
                  <a:t>+Huffman Coding)</a:t>
                </a: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000" dirty="0">
                    <a:latin typeface="Cambria Math" panose="02040503050406030204" pitchFamily="18" charset="0"/>
                  </a:rPr>
                  <a:t>差分预测编码器原理如右图所示：</a:t>
                </a:r>
                <a:endParaRPr lang="en-US" altLang="zh-CN" sz="2000" dirty="0">
                  <a:latin typeface="Cambria Math" panose="02040503050406030204" pitchFamily="18" charset="0"/>
                </a:endParaRPr>
              </a:p>
              <a:p>
                <a:pPr marL="514350" lvl="1" indent="-285750">
                  <a:spcBef>
                    <a:spcPts val="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zh-CN" altLang="en-US" sz="2000" dirty="0">
                    <a:latin typeface="Cambria Math" panose="02040503050406030204" pitchFamily="18" charset="0"/>
                  </a:rPr>
                  <a:t> 是原序列</a:t>
                </a:r>
                <a:r>
                  <a:rPr lang="en-US" altLang="zh-CN" sz="2000" dirty="0">
                    <a:latin typeface="Cambria Math" panose="02040503050406030204" pitchFamily="18" charset="0"/>
                  </a:rPr>
                  <a:t>, 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通过编码器得到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</a:rPr>
                  <a:t>, 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并将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</a:rPr>
                  <a:t> 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与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 i="1" dirty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zh-CN" sz="2000" b="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2000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000" b="0" i="1" dirty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</a:rPr>
                  <a:t> 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一并保存或发生。</a:t>
                </a:r>
                <a:endParaRPr lang="en-US" altLang="zh-CN" sz="2000" dirty="0">
                  <a:latin typeface="Cambria Math" panose="02040503050406030204" pitchFamily="18" charset="0"/>
                </a:endParaRPr>
              </a:p>
              <a:p>
                <a:pPr marL="514350" lvl="1" indent="-285750">
                  <a:spcBef>
                    <a:spcPts val="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zh-CN" altLang="en-US" sz="2000" dirty="0">
                    <a:latin typeface="Cambria Math" panose="02040503050406030204" pitchFamily="18" charset="0"/>
                  </a:rPr>
                  <a:t>解码器，通过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000" i="1" dirty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000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2000" b="0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altLang="zh-CN" sz="2000" b="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2000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000" b="0" i="1" dirty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</a:rPr>
                  <a:t> 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复原信号。</a:t>
                </a:r>
                <a:endParaRPr lang="en-US" altLang="zh-CN" sz="200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207" y="1451373"/>
                <a:ext cx="5127753" cy="5051027"/>
              </a:xfrm>
              <a:prstGeom prst="rect">
                <a:avLst/>
              </a:prstGeom>
              <a:blipFill>
                <a:blip r:embed="rId2"/>
                <a:stretch>
                  <a:fillRect l="-950" r="-1663" b="-4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>
            <a:extLst>
              <a:ext uri="{FF2B5EF4-FFF2-40B4-BE49-F238E27FC236}">
                <a16:creationId xmlns:a16="http://schemas.microsoft.com/office/drawing/2014/main" id="{048E5EA2-C2EB-5063-3AFE-AF5C4AAAC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419" y="1451373"/>
            <a:ext cx="6000943" cy="28158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4F6E939-2FD9-1E36-9EE6-7BC2C9D0F8DE}"/>
              </a:ext>
            </a:extLst>
          </p:cNvPr>
          <p:cNvSpPr txBox="1"/>
          <p:nvPr/>
        </p:nvSpPr>
        <p:spPr>
          <a:xfrm>
            <a:off x="7662486" y="4406482"/>
            <a:ext cx="3169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dirty="0">
                <a:latin typeface="Cambria Math" panose="02040503050406030204" pitchFamily="18" charset="0"/>
              </a:rPr>
              <a:t>差分预测编码调制 </a:t>
            </a:r>
            <a:r>
              <a:rPr lang="en-US" altLang="zh-CN" b="0" dirty="0">
                <a:latin typeface="Cambria Math" panose="02040503050406030204" pitchFamily="18" charset="0"/>
              </a:rPr>
              <a:t>(Differential Pulse code modulation</a:t>
            </a:r>
            <a:r>
              <a:rPr lang="zh-CN" altLang="en-US" b="0" dirty="0">
                <a:latin typeface="Cambria Math" panose="02040503050406030204" pitchFamily="18" charset="0"/>
              </a:rPr>
              <a:t>，</a:t>
            </a:r>
            <a:r>
              <a:rPr lang="en-US" altLang="zh-CN" b="0" dirty="0">
                <a:latin typeface="Cambria Math" panose="02040503050406030204" pitchFamily="18" charset="0"/>
              </a:rPr>
              <a:t>DPCM)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69290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DPCM</a:t>
            </a:r>
            <a:r>
              <a:rPr lang="zh-CN" altLang="en-US" sz="2800" dirty="0"/>
              <a:t>压缩算法的有效性</a:t>
            </a:r>
            <a:endParaRPr lang="en-US" altLang="zh-CN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1207" y="1451373"/>
                <a:ext cx="5574793" cy="508150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0" indent="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Tx/>
                  <a:buNone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228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685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1430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002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574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514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971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29000" indent="-228600" algn="l" defTabSz="914400" rtl="0" eaLnBrk="1" latinLnBrk="0" hangingPunct="1">
                  <a:lnSpc>
                    <a:spcPct val="90000"/>
                  </a:lnSpc>
                  <a:spcBef>
                    <a:spcPct val="300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sz="2400" dirty="0">
                    <a:latin typeface="Cambria Math" panose="02040503050406030204" pitchFamily="18" charset="0"/>
                  </a:rPr>
                  <a:t>Entropy(</a:t>
                </a:r>
                <a:r>
                  <a:rPr lang="zh-CN" altLang="en-US" sz="2400" dirty="0">
                    <a:latin typeface="Cambria Math" panose="02040503050406030204" pitchFamily="18" charset="0"/>
                  </a:rPr>
                  <a:t>原序列</a:t>
                </a:r>
                <a:r>
                  <a:rPr lang="en-US" altLang="zh-CN" sz="2400" dirty="0">
                    <a:latin typeface="Cambria Math" panose="02040503050406030204" pitchFamily="18" charset="0"/>
                  </a:rPr>
                  <a:t>) = 3.0</a:t>
                </a:r>
                <a:r>
                  <a:rPr lang="zh-CN" altLang="en-US" sz="24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400" dirty="0">
                    <a:latin typeface="Cambria Math" panose="02040503050406030204" pitchFamily="18" charset="0"/>
                  </a:rPr>
                  <a:t>bit</a:t>
                </a: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sz="2400" dirty="0">
                    <a:latin typeface="Cambria Math" panose="02040503050406030204" pitchFamily="18" charset="0"/>
                  </a:rPr>
                  <a:t>Entropy(</a:t>
                </a:r>
                <a:r>
                  <a:rPr lang="zh-CN" altLang="en-US" sz="2400" dirty="0">
                    <a:latin typeface="Cambria Math" panose="02040503050406030204" pitchFamily="18" charset="0"/>
                  </a:rPr>
                  <a:t>现序列 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]]</m:t>
                    </m:r>
                  </m:oMath>
                </a14:m>
                <a:r>
                  <a:rPr lang="en-US" altLang="zh-CN" sz="2400" dirty="0">
                    <a:latin typeface="Cambria Math" panose="02040503050406030204" pitchFamily="18" charset="0"/>
                  </a:rPr>
                  <a:t> ) = 2.75 bit </a:t>
                </a: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信息熵变小了！</a:t>
                </a:r>
                <a:endParaRPr lang="en-US" altLang="zh-CN" sz="2400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后续我们还可以对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zh-CN" altLang="en-US" sz="24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再进行变长编码（</a:t>
                </a:r>
                <a:r>
                  <a:rPr lang="en-US" altLang="zh-CN" sz="24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Huffman coding</a:t>
                </a:r>
                <a:r>
                  <a:rPr lang="zh-CN" altLang="en-US" sz="24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）</a:t>
                </a:r>
                <a:endParaRPr lang="en-US" altLang="zh-CN" sz="2400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再举个例子 </a:t>
                </a:r>
                <a:r>
                  <a:rPr lang="en-US" altLang="zh-CN" sz="24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[3,4,5,6,7,8,9…,100]</a:t>
                </a:r>
                <a:r>
                  <a:rPr lang="zh-CN" altLang="en-US" sz="24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，输出序列多少？信息熵前后多少？</a:t>
                </a:r>
                <a:endParaRPr lang="en-US" altLang="zh-CN" sz="2400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sz="24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DPCM</a:t>
                </a:r>
                <a:r>
                  <a:rPr lang="zh-CN" altLang="en-US" sz="24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算法为什么有效？</a:t>
                </a:r>
                <a:endParaRPr lang="en-US" altLang="zh-CN" sz="2400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207" y="1451373"/>
                <a:ext cx="5574793" cy="5081507"/>
              </a:xfrm>
              <a:prstGeom prst="rect">
                <a:avLst/>
              </a:prstGeom>
              <a:blipFill>
                <a:blip r:embed="rId2"/>
                <a:stretch>
                  <a:fillRect l="-1421" r="-1202" b="-16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>
            <a:extLst>
              <a:ext uri="{FF2B5EF4-FFF2-40B4-BE49-F238E27FC236}">
                <a16:creationId xmlns:a16="http://schemas.microsoft.com/office/drawing/2014/main" id="{F4F6E939-2FD9-1E36-9EE6-7BC2C9D0F8DE}"/>
              </a:ext>
            </a:extLst>
          </p:cNvPr>
          <p:cNvSpPr txBox="1"/>
          <p:nvPr/>
        </p:nvSpPr>
        <p:spPr>
          <a:xfrm>
            <a:off x="7757425" y="4387019"/>
            <a:ext cx="3169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dirty="0">
                <a:latin typeface="Cambria Math" panose="02040503050406030204" pitchFamily="18" charset="0"/>
              </a:rPr>
              <a:t>差分预测编码调制 </a:t>
            </a:r>
            <a:r>
              <a:rPr lang="en-US" altLang="zh-CN" b="0" dirty="0">
                <a:latin typeface="Cambria Math" panose="02040503050406030204" pitchFamily="18" charset="0"/>
              </a:rPr>
              <a:t>(Differential Pulse code modulation</a:t>
            </a:r>
            <a:r>
              <a:rPr lang="zh-CN" altLang="en-US" b="0" dirty="0">
                <a:latin typeface="Cambria Math" panose="02040503050406030204" pitchFamily="18" charset="0"/>
              </a:rPr>
              <a:t>，</a:t>
            </a:r>
            <a:r>
              <a:rPr lang="en-US" altLang="zh-CN" b="0" dirty="0">
                <a:latin typeface="Cambria Math" panose="02040503050406030204" pitchFamily="18" charset="0"/>
              </a:rPr>
              <a:t>DPCM)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728A73F-CD9E-EF91-1351-88FA0F6CF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093" y="1451373"/>
            <a:ext cx="6000943" cy="281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0418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Raster-scan DPCM coding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4F6E939-2FD9-1E36-9EE6-7BC2C9D0F8DE}"/>
              </a:ext>
            </a:extLst>
          </p:cNvPr>
          <p:cNvSpPr txBox="1"/>
          <p:nvPr/>
        </p:nvSpPr>
        <p:spPr>
          <a:xfrm>
            <a:off x="4164593" y="5769863"/>
            <a:ext cx="3862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0" dirty="0">
                <a:latin typeface="Cambria Math" panose="02040503050406030204" pitchFamily="18" charset="0"/>
              </a:rPr>
              <a:t>Raster-scan DPCM coding</a:t>
            </a:r>
            <a:endParaRPr lang="zh-CN" altLang="en-US" sz="2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C046946-C7DD-ED6B-FDE0-EB9B6AF59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760" y="1373604"/>
            <a:ext cx="7788480" cy="411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729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为什么我们需要图像压缩技术</a:t>
            </a:r>
            <a:endParaRPr lang="en-US" altLang="zh-CN" sz="2800" dirty="0"/>
          </a:p>
        </p:txBody>
      </p:sp>
      <p:pic>
        <p:nvPicPr>
          <p:cNvPr id="2052" name="Picture 4" descr="Movie Posters">
            <a:extLst>
              <a:ext uri="{FF2B5EF4-FFF2-40B4-BE49-F238E27FC236}">
                <a16:creationId xmlns:a16="http://schemas.microsoft.com/office/drawing/2014/main" id="{42852AB7-AA7D-E731-6D62-A99B6FFE3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465" y="1427807"/>
            <a:ext cx="5227087" cy="3220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2">
                <a:extLst>
                  <a:ext uri="{FF2B5EF4-FFF2-40B4-BE49-F238E27FC236}">
                    <a16:creationId xmlns:a16="http://schemas.microsoft.com/office/drawing/2014/main" id="{89D3802A-FCBE-0B83-15B1-42731BF4FCAB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87622" y="1435608"/>
                <a:ext cx="5331915" cy="4974336"/>
              </a:xfrm>
            </p:spPr>
            <p:txBody>
              <a:bodyPr>
                <a:normAutofit/>
              </a:bodyPr>
              <a:lstStyle/>
              <a:p>
                <a:pPr marL="571500" lvl="1" indent="-34290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2000" dirty="0"/>
                  <a:t>考虑如下场景，使用 </a:t>
                </a:r>
                <a:r>
                  <a:rPr lang="en-US" altLang="zh-CN" sz="2000" dirty="0"/>
                  <a:t>720P</a:t>
                </a:r>
                <a:r>
                  <a:rPr lang="zh-CN" altLang="en-US" sz="2000" dirty="0"/>
                  <a:t>分辨率（</a:t>
                </a:r>
                <a:r>
                  <a:rPr lang="en-US" altLang="zh-CN" sz="2000" dirty="0"/>
                  <a:t>1280*720 pixels, standard HD</a:t>
                </a:r>
                <a:r>
                  <a:rPr lang="zh-CN" altLang="en-US" sz="2000" dirty="0"/>
                  <a:t>），</a:t>
                </a:r>
                <a:r>
                  <a:rPr lang="en-US" altLang="zh-CN" sz="2000" dirty="0"/>
                  <a:t>24bit </a:t>
                </a:r>
                <a:r>
                  <a:rPr lang="zh-CN" altLang="en-US" sz="2000" dirty="0"/>
                  <a:t>颜色深度播放 </a:t>
                </a:r>
                <a:r>
                  <a:rPr lang="en-US" altLang="zh-CN" sz="2000" dirty="0"/>
                  <a:t>2</a:t>
                </a:r>
                <a:r>
                  <a:rPr lang="zh-CN" altLang="en-US" sz="2000" dirty="0"/>
                  <a:t>小时的电影，视频以 </a:t>
                </a:r>
                <a:r>
                  <a:rPr lang="en-US" altLang="zh-CN" sz="2000" dirty="0"/>
                  <a:t>30 frame/s </a:t>
                </a:r>
                <a:r>
                  <a:rPr lang="zh-CN" altLang="en-US" sz="2000" dirty="0"/>
                  <a:t>速度播放。求该电影的文件大小？</a:t>
                </a:r>
                <a:endParaRPr lang="en-US" altLang="zh-CN" sz="2000" dirty="0"/>
              </a:p>
              <a:p>
                <a:pPr lvl="1" indent="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altLang="zh-CN" sz="2000" dirty="0"/>
              </a:p>
              <a:p>
                <a:pPr lvl="1" indent="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1280∗720∗24∗30∗60∗60∗2=4777574400000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altLang="zh-CN" sz="2000" i="1">
                          <a:latin typeface="Cambria Math" panose="02040503050406030204" pitchFamily="18" charset="0"/>
                        </a:rPr>
                        <m:t>bi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𝑡</m:t>
                      </m:r>
                      <m:d>
                        <m:d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=597196800000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𝑏𝑦𝑡𝑒</m:t>
                      </m:r>
                      <m:d>
                        <m:d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=597196800 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𝐾𝐵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=597196.8 </m:t>
                      </m:r>
                      <m:r>
                        <m:rPr>
                          <m:sty m:val="p"/>
                        </m:rPr>
                        <a:rPr lang="en-US" altLang="zh-CN" sz="2000" i="1">
                          <a:latin typeface="Cambria Math" panose="02040503050406030204" pitchFamily="18" charset="0"/>
                        </a:rPr>
                        <m:t>MB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597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𝐺𝐵</m:t>
                      </m:r>
                    </m:oMath>
                  </m:oMathPara>
                </a14:m>
                <a:endParaRPr lang="en-US" altLang="zh-CN" sz="2000" dirty="0"/>
              </a:p>
            </p:txBody>
          </p:sp>
        </mc:Choice>
        <mc:Fallback xmlns="">
          <p:sp>
            <p:nvSpPr>
              <p:cNvPr id="4" name="内容占位符 2">
                <a:extLst>
                  <a:ext uri="{FF2B5EF4-FFF2-40B4-BE49-F238E27FC236}">
                    <a16:creationId xmlns:a16="http://schemas.microsoft.com/office/drawing/2014/main" id="{89D3802A-FCBE-0B83-15B1-42731BF4FC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87622" y="1435608"/>
                <a:ext cx="5331915" cy="4974336"/>
              </a:xfrm>
              <a:blipFill>
                <a:blip r:embed="rId3"/>
                <a:stretch>
                  <a:fillRect r="-2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4E8896BE-AE15-EBC4-D242-1B5D350E0D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2465" y="4830554"/>
            <a:ext cx="1843623" cy="170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943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Raster-scan DPCM coding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5831D12-166F-4561-92A3-1801AE1EA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892" y="1525313"/>
            <a:ext cx="8382216" cy="415027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DD346AF-98FD-FA90-230E-D921F67DA941}"/>
              </a:ext>
            </a:extLst>
          </p:cNvPr>
          <p:cNvSpPr txBox="1"/>
          <p:nvPr/>
        </p:nvSpPr>
        <p:spPr>
          <a:xfrm>
            <a:off x="3361367" y="5881930"/>
            <a:ext cx="5067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0" dirty="0">
                <a:latin typeface="Cambria Math" panose="02040503050406030204" pitchFamily="18" charset="0"/>
              </a:rPr>
              <a:t>Raster-scan DPCM coding histogram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33463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心理视觉冗余与有损压缩算法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798313" cy="51677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400" b="0" dirty="0">
                <a:latin typeface="Cambria Math" panose="02040503050406030204" pitchFamily="18" charset="0"/>
              </a:rPr>
              <a:t>人类的视觉系统</a:t>
            </a:r>
            <a:r>
              <a:rPr lang="zh-CN" altLang="en-US" sz="2400" b="0" dirty="0">
                <a:solidFill>
                  <a:srgbClr val="FF0000"/>
                </a:solidFill>
                <a:latin typeface="Cambria Math" panose="02040503050406030204" pitchFamily="18" charset="0"/>
              </a:rPr>
              <a:t>并不是对所有光的色彩和频率都比较敏感，而且因人而异</a:t>
            </a:r>
            <a:r>
              <a:rPr lang="zh-CN" altLang="en-US" sz="2400" b="0" dirty="0">
                <a:latin typeface="Cambria Math" panose="02040503050406030204" pitchFamily="18" charset="0"/>
              </a:rPr>
              <a:t>。我们可以通过减少图像上的一些信息，来达到压缩的目的。比如高频信号。</a:t>
            </a:r>
            <a:endParaRPr lang="en-US" altLang="zh-CN" sz="2400" b="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Cambria Math" panose="02040503050406030204" pitchFamily="18" charset="0"/>
              </a:rPr>
              <a:t>有损压缩算法定义</a:t>
            </a:r>
            <a:r>
              <a:rPr lang="en-US" altLang="zh-CN" sz="2400" dirty="0">
                <a:latin typeface="Cambria Math" panose="02040503050406030204" pitchFamily="18" charset="0"/>
              </a:rPr>
              <a:t>: </a:t>
            </a:r>
            <a:r>
              <a:rPr lang="zh-CN" altLang="en-US" sz="2400" dirty="0">
                <a:latin typeface="Cambria Math" panose="02040503050406030204" pitchFamily="18" charset="0"/>
              </a:rPr>
              <a:t>无法通过解码得到原信号</a:t>
            </a:r>
            <a:endParaRPr lang="en-US" altLang="zh-CN" sz="2400" dirty="0">
              <a:latin typeface="Cambria Math" panose="02040503050406030204" pitchFamily="18" charset="0"/>
            </a:endParaRP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</a:pPr>
            <a:r>
              <a:rPr lang="zh-CN" altLang="en-US" sz="2400" dirty="0">
                <a:latin typeface="Cambria Math" panose="02040503050406030204" pitchFamily="18" charset="0"/>
              </a:rPr>
              <a:t>优点：更高的压缩率 </a:t>
            </a:r>
            <a:r>
              <a:rPr lang="en-US" altLang="zh-CN" sz="2400" dirty="0">
                <a:latin typeface="Cambria Math" panose="02040503050406030204" pitchFamily="18" charset="0"/>
              </a:rPr>
              <a:t>Compression ratio</a:t>
            </a: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</a:pPr>
            <a:r>
              <a:rPr lang="zh-CN" altLang="en-US" sz="2400" dirty="0">
                <a:latin typeface="Cambria Math" panose="02040503050406030204" pitchFamily="18" charset="0"/>
              </a:rPr>
              <a:t>缺点：无法通过解码得到原信号，信息有一定损失</a:t>
            </a:r>
            <a:endParaRPr lang="en-US" altLang="zh-CN" sz="2400" dirty="0"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A78BA9A-A199-4D74-23D2-65BC8FA26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591" y="1287412"/>
            <a:ext cx="3645669" cy="25749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6F0E8B0-2580-2807-7132-4E0BB89A74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7591" y="3932016"/>
            <a:ext cx="3671665" cy="252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433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有损压缩质量的评价指标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574793" cy="48478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800" b="0" dirty="0">
                <a:latin typeface="Cambria Math" panose="02040503050406030204" pitchFamily="18" charset="0"/>
              </a:rPr>
              <a:t>有损压缩不仅要看压缩效率，还要评价压缩过后的图像质量</a:t>
            </a:r>
            <a:endParaRPr lang="en-US" altLang="zh-CN" sz="2800" b="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Cambria Math" panose="02040503050406030204" pitchFamily="18" charset="0"/>
              </a:rPr>
              <a:t>常见的图像质量评价方式有：</a:t>
            </a:r>
            <a:endParaRPr lang="en-US" altLang="zh-CN" sz="2800" dirty="0">
              <a:latin typeface="Cambria Math" panose="02040503050406030204" pitchFamily="18" charset="0"/>
            </a:endParaRP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</a:pPr>
            <a:r>
              <a:rPr lang="zh-CN" altLang="en-US" sz="2800" dirty="0">
                <a:latin typeface="Cambria Math" panose="02040503050406030204" pitchFamily="18" charset="0"/>
              </a:rPr>
              <a:t>客观数值：</a:t>
            </a:r>
            <a:r>
              <a:rPr lang="en-US" altLang="zh-CN" sz="2800" dirty="0">
                <a:latin typeface="Cambria Math" panose="02040503050406030204" pitchFamily="18" charset="0"/>
              </a:rPr>
              <a:t>SNR, PSNR </a:t>
            </a:r>
            <a:r>
              <a:rPr lang="zh-CN" altLang="en-US" sz="2800" dirty="0">
                <a:latin typeface="Cambria Math" panose="02040503050406030204" pitchFamily="18" charset="0"/>
              </a:rPr>
              <a:t>（越大越好）</a:t>
            </a:r>
            <a:endParaRPr lang="en-US" altLang="zh-CN" sz="2800" dirty="0">
              <a:latin typeface="Cambria Math" panose="02040503050406030204" pitchFamily="18" charset="0"/>
            </a:endParaRP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</a:pPr>
            <a:r>
              <a:rPr lang="zh-CN" altLang="en-US" sz="2800" dirty="0">
                <a:latin typeface="Cambria Math" panose="02040503050406030204" pitchFamily="18" charset="0"/>
              </a:rPr>
              <a:t>主观评价</a:t>
            </a:r>
            <a:endParaRPr lang="en-US" altLang="zh-CN" sz="2800" dirty="0"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CB65252-63FE-9152-5249-B816F3EFD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3421" y="1692185"/>
            <a:ext cx="5427535" cy="369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453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变换域编码 </a:t>
            </a:r>
            <a:r>
              <a:rPr lang="en-US" altLang="zh-CN" sz="2800" dirty="0"/>
              <a:t>transform coding</a:t>
            </a:r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5614562"/>
            <a:ext cx="9750553" cy="896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FF0000"/>
                </a:solidFill>
                <a:latin typeface="Cambria Math" panose="02040503050406030204" pitchFamily="18" charset="0"/>
              </a:rPr>
              <a:t>JPEG</a:t>
            </a:r>
            <a:r>
              <a:rPr lang="zh-CN" altLang="en-US" sz="2800" dirty="0">
                <a:solidFill>
                  <a:srgbClr val="FF0000"/>
                </a:solidFill>
                <a:latin typeface="Cambria Math" panose="02040503050406030204" pitchFamily="18" charset="0"/>
              </a:rPr>
              <a:t>格式就是采用的变换域压缩编码方式</a:t>
            </a:r>
            <a:endParaRPr lang="en-US" altLang="zh-CN" sz="2800" dirty="0">
              <a:solidFill>
                <a:srgbClr val="FF0000"/>
              </a:solidFill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315523-9C0F-A246-0851-F83C4C542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364" y="1354372"/>
            <a:ext cx="7517271" cy="414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4231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变换域编码 </a:t>
            </a:r>
            <a:r>
              <a:rPr lang="en-US" altLang="zh-CN" sz="2800" dirty="0"/>
              <a:t>transform coding </a:t>
            </a:r>
            <a:r>
              <a:rPr lang="zh-CN" altLang="en-US" sz="2800" dirty="0"/>
              <a:t>的有效性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348487" y="5551517"/>
            <a:ext cx="10400793" cy="858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FF0000"/>
                </a:solidFill>
                <a:latin typeface="Cambria Math" panose="02040503050406030204" pitchFamily="18" charset="0"/>
              </a:rPr>
              <a:t>一幅图像的时域与</a:t>
            </a:r>
            <a:r>
              <a:rPr lang="en-US" altLang="zh-CN" sz="2400" dirty="0">
                <a:solidFill>
                  <a:srgbClr val="FF0000"/>
                </a:solidFill>
                <a:latin typeface="Cambria Math" panose="02040503050406030204" pitchFamily="18" charset="0"/>
              </a:rPr>
              <a:t>DCT</a:t>
            </a:r>
            <a:r>
              <a:rPr lang="zh-CN" altLang="en-US" sz="2400" dirty="0">
                <a:solidFill>
                  <a:srgbClr val="FF0000"/>
                </a:solidFill>
                <a:latin typeface="Cambria Math" panose="02040503050406030204" pitchFamily="18" charset="0"/>
              </a:rPr>
              <a:t>变换后的频域，可以看到大部分信息存在低频位置。</a:t>
            </a:r>
            <a:endParaRPr lang="en-US" altLang="zh-CN" sz="2400" dirty="0">
              <a:solidFill>
                <a:srgbClr val="FF0000"/>
              </a:solidFill>
              <a:latin typeface="Cambria Math" panose="020405030504060302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8A3DF45-1DA7-DB8E-AA98-B3E8C21A6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555" y="1749295"/>
            <a:ext cx="7330889" cy="374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153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JPEG</a:t>
            </a:r>
            <a:r>
              <a:rPr lang="zh-CN" altLang="en-US" sz="2800" dirty="0"/>
              <a:t>格式与背景知识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6225033" cy="5213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b="0" dirty="0">
                <a:latin typeface="Cambria Math" panose="02040503050406030204" pitchFamily="18" charset="0"/>
              </a:rPr>
              <a:t>JPEG</a:t>
            </a:r>
            <a:r>
              <a:rPr lang="zh-CN" altLang="en-US" sz="2800" b="0" dirty="0">
                <a:latin typeface="Cambria Math" panose="02040503050406030204" pitchFamily="18" charset="0"/>
              </a:rPr>
              <a:t>（</a:t>
            </a:r>
            <a:r>
              <a:rPr lang="en-US" altLang="zh-CN" sz="2800" b="0" dirty="0">
                <a:latin typeface="Cambria Math" panose="02040503050406030204" pitchFamily="18" charset="0"/>
              </a:rPr>
              <a:t>Joint Photographic Experts Group</a:t>
            </a:r>
            <a:r>
              <a:rPr lang="zh-CN" altLang="en-US" sz="2800" b="0" dirty="0">
                <a:latin typeface="Cambria Math" panose="02040503050406030204" pitchFamily="18" charset="0"/>
              </a:rPr>
              <a:t>，联合图像专家小组）</a:t>
            </a:r>
            <a:endParaRPr lang="en-US" altLang="zh-CN" sz="2800" b="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800" b="0" dirty="0">
                <a:latin typeface="Cambria Math" panose="02040503050406030204" pitchFamily="18" charset="0"/>
              </a:rPr>
              <a:t>此团队创立于</a:t>
            </a:r>
            <a:r>
              <a:rPr lang="en-US" altLang="zh-CN" sz="2800" b="0" dirty="0">
                <a:latin typeface="Cambria Math" panose="02040503050406030204" pitchFamily="18" charset="0"/>
              </a:rPr>
              <a:t>1986</a:t>
            </a:r>
            <a:r>
              <a:rPr lang="zh-CN" altLang="en-US" sz="2800" b="0" dirty="0">
                <a:latin typeface="Cambria Math" panose="02040503050406030204" pitchFamily="18" charset="0"/>
              </a:rPr>
              <a:t>年，其于</a:t>
            </a:r>
            <a:r>
              <a:rPr lang="en-US" altLang="zh-CN" sz="2800" b="0" dirty="0">
                <a:latin typeface="Cambria Math" panose="02040503050406030204" pitchFamily="18" charset="0"/>
              </a:rPr>
              <a:t>1992</a:t>
            </a:r>
            <a:r>
              <a:rPr lang="zh-CN" altLang="en-US" sz="2800" b="0" dirty="0">
                <a:latin typeface="Cambria Math" panose="02040503050406030204" pitchFamily="18" charset="0"/>
              </a:rPr>
              <a:t>年发布的 </a:t>
            </a:r>
            <a:r>
              <a:rPr lang="en-US" altLang="zh-CN" sz="2800" b="0" dirty="0">
                <a:latin typeface="Cambria Math" panose="02040503050406030204" pitchFamily="18" charset="0"/>
              </a:rPr>
              <a:t>JPEG </a:t>
            </a:r>
            <a:r>
              <a:rPr lang="zh-CN" altLang="en-US" sz="2800" b="0" dirty="0">
                <a:latin typeface="Cambria Math" panose="02040503050406030204" pitchFamily="18" charset="0"/>
              </a:rPr>
              <a:t>标准在</a:t>
            </a:r>
            <a:r>
              <a:rPr lang="en-US" altLang="zh-CN" sz="2800" b="0" dirty="0">
                <a:latin typeface="Cambria Math" panose="02040503050406030204" pitchFamily="18" charset="0"/>
              </a:rPr>
              <a:t>1994</a:t>
            </a:r>
            <a:r>
              <a:rPr lang="zh-CN" altLang="en-US" sz="2800" b="0" dirty="0">
                <a:latin typeface="Cambria Math" panose="02040503050406030204" pitchFamily="18" charset="0"/>
              </a:rPr>
              <a:t>年获得了 </a:t>
            </a:r>
            <a:r>
              <a:rPr lang="en-US" altLang="zh-CN" sz="2800" b="0" dirty="0">
                <a:latin typeface="Cambria Math" panose="02040503050406030204" pitchFamily="18" charset="0"/>
              </a:rPr>
              <a:t>ISO 10918-1 </a:t>
            </a:r>
            <a:r>
              <a:rPr lang="zh-CN" altLang="en-US" sz="2800" b="0" dirty="0">
                <a:latin typeface="Cambria Math" panose="02040503050406030204" pitchFamily="18" charset="0"/>
              </a:rPr>
              <a:t>的认定，成为了图片压缩标准。</a:t>
            </a:r>
            <a:endParaRPr lang="en-US" altLang="zh-CN" sz="2800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0451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JPEG</a:t>
            </a:r>
            <a:r>
              <a:rPr lang="zh-CN" altLang="en-US" sz="2800" dirty="0"/>
              <a:t>格式灰度图像的压缩步骤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737353" cy="4958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3200" dirty="0">
                <a:latin typeface="Cambria Math" panose="02040503050406030204" pitchFamily="18" charset="0"/>
              </a:rPr>
              <a:t>通过</a:t>
            </a:r>
            <a:r>
              <a:rPr lang="en-US" altLang="zh-CN" sz="3200" dirty="0">
                <a:latin typeface="Cambria Math" panose="02040503050406030204" pitchFamily="18" charset="0"/>
              </a:rPr>
              <a:t>DCT</a:t>
            </a:r>
            <a:r>
              <a:rPr lang="zh-CN" altLang="en-US" sz="3200" dirty="0">
                <a:latin typeface="Cambria Math" panose="02040503050406030204" pitchFamily="18" charset="0"/>
              </a:rPr>
              <a:t>变换将图像转换到频域</a:t>
            </a:r>
            <a:endParaRPr lang="en-US" altLang="zh-CN" sz="3200" b="0" dirty="0">
              <a:latin typeface="Cambria Math" panose="02040503050406030204" pitchFamily="18" charset="0"/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3200" b="0" dirty="0">
                <a:latin typeface="Cambria Math" panose="02040503050406030204" pitchFamily="18" charset="0"/>
              </a:rPr>
              <a:t>量化</a:t>
            </a:r>
            <a:r>
              <a:rPr lang="en-US" altLang="zh-CN" sz="3200" dirty="0">
                <a:latin typeface="Cambria Math" panose="02040503050406030204" pitchFamily="18" charset="0"/>
              </a:rPr>
              <a:t> </a:t>
            </a:r>
            <a:r>
              <a:rPr lang="en-US" altLang="zh-CN" sz="3200" b="0" dirty="0">
                <a:latin typeface="Cambria Math" panose="02040503050406030204" pitchFamily="18" charset="0"/>
              </a:rPr>
              <a:t>Quantization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3200" b="0" dirty="0">
                <a:latin typeface="Cambria Math" panose="02040503050406030204" pitchFamily="18" charset="0"/>
              </a:rPr>
              <a:t>排列 </a:t>
            </a:r>
            <a:r>
              <a:rPr lang="en-US" altLang="zh-CN" sz="3200" b="0" dirty="0">
                <a:latin typeface="Cambria Math" panose="02040503050406030204" pitchFamily="18" charset="0"/>
              </a:rPr>
              <a:t>zig-zag reading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3200" b="0" dirty="0">
                <a:latin typeface="Cambria Math" panose="02040503050406030204" pitchFamily="18" charset="0"/>
              </a:rPr>
              <a:t>分别对</a:t>
            </a:r>
            <a:r>
              <a:rPr lang="en-US" altLang="zh-CN" sz="3200" b="0" dirty="0">
                <a:latin typeface="Cambria Math" panose="02040503050406030204" pitchFamily="18" charset="0"/>
              </a:rPr>
              <a:t>DC </a:t>
            </a:r>
            <a:r>
              <a:rPr lang="zh-CN" altLang="en-US" sz="3200" b="0" dirty="0">
                <a:latin typeface="Cambria Math" panose="02040503050406030204" pitchFamily="18" charset="0"/>
              </a:rPr>
              <a:t>与 </a:t>
            </a:r>
            <a:r>
              <a:rPr lang="en-US" altLang="zh-CN" sz="3200" b="0" dirty="0">
                <a:latin typeface="Cambria Math" panose="02040503050406030204" pitchFamily="18" charset="0"/>
              </a:rPr>
              <a:t>AC </a:t>
            </a:r>
            <a:r>
              <a:rPr lang="zh-CN" altLang="en-US" sz="3200" b="0" dirty="0">
                <a:latin typeface="Cambria Math" panose="02040503050406030204" pitchFamily="18" charset="0"/>
              </a:rPr>
              <a:t>信号做无损编码 </a:t>
            </a:r>
            <a:r>
              <a:rPr lang="en-US" altLang="zh-CN" sz="3200" b="0" dirty="0">
                <a:latin typeface="Cambria Math" panose="02040503050406030204" pitchFamily="18" charset="0"/>
              </a:rPr>
              <a:t>lossless coding</a:t>
            </a:r>
            <a:endParaRPr lang="en-US" altLang="zh-CN" sz="3200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8384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zh-CN" sz="2800" dirty="0">
                <a:latin typeface="Cambria Math" panose="02040503050406030204" pitchFamily="18" charset="0"/>
              </a:rPr>
              <a:t>DCT</a:t>
            </a:r>
            <a:r>
              <a:rPr lang="zh-CN" altLang="en-US" sz="2800" dirty="0">
                <a:latin typeface="Cambria Math" panose="02040503050406030204" pitchFamily="18" charset="0"/>
              </a:rPr>
              <a:t>变换将图像转换到频域</a:t>
            </a:r>
            <a:endParaRPr lang="en-US" altLang="zh-CN" sz="2800" b="0" dirty="0">
              <a:latin typeface="Cambria Math" panose="020405030504060302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DB19126-3174-575C-6025-7EF374D92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149" y="1365558"/>
            <a:ext cx="8276821" cy="504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293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zh-CN" b="0" dirty="0">
                <a:latin typeface="Cambria Math" panose="02040503050406030204" pitchFamily="18" charset="0"/>
              </a:rPr>
              <a:t>8*8 DCT</a:t>
            </a:r>
            <a:r>
              <a:rPr lang="zh-CN" altLang="en-US" b="0" dirty="0">
                <a:latin typeface="Cambria Math" panose="02040503050406030204" pitchFamily="18" charset="0"/>
              </a:rPr>
              <a:t>的特性</a:t>
            </a:r>
            <a:endParaRPr lang="en-US" altLang="zh-CN" sz="2800" b="0" dirty="0"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3C39FC2-5718-E410-D336-F1044EC84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995" y="1294684"/>
            <a:ext cx="7958010" cy="523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491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2800" b="0" dirty="0">
                <a:latin typeface="Cambria Math" panose="02040503050406030204" pitchFamily="18" charset="0"/>
              </a:rPr>
              <a:t>量化</a:t>
            </a:r>
            <a:r>
              <a:rPr lang="en-US" altLang="zh-CN" sz="2800" dirty="0">
                <a:latin typeface="Cambria Math" panose="02040503050406030204" pitchFamily="18" charset="0"/>
              </a:rPr>
              <a:t> </a:t>
            </a:r>
            <a:r>
              <a:rPr lang="en-US" altLang="zh-CN" sz="2800" b="0" dirty="0">
                <a:latin typeface="Cambria Math" panose="02040503050406030204" pitchFamily="18" charset="0"/>
              </a:rPr>
              <a:t>Quantization</a:t>
            </a:r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442713" cy="5152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Cambria Math" panose="02040503050406030204" pitchFamily="18" charset="0"/>
              </a:rPr>
              <a:t>量化是 </a:t>
            </a:r>
            <a:r>
              <a:rPr lang="en-US" altLang="zh-CN" sz="1800" dirty="0">
                <a:latin typeface="Cambria Math" panose="02040503050406030204" pitchFamily="18" charset="0"/>
              </a:rPr>
              <a:t>JPEG </a:t>
            </a:r>
            <a:r>
              <a:rPr lang="zh-CN" altLang="en-US" sz="1800" dirty="0">
                <a:latin typeface="Cambria Math" panose="02040503050406030204" pitchFamily="18" charset="0"/>
              </a:rPr>
              <a:t>压缩的主要有损部分，将</a:t>
            </a:r>
            <a:r>
              <a:rPr lang="en-US" altLang="zh-CN" sz="1800" dirty="0">
                <a:latin typeface="Cambria Math" panose="02040503050406030204" pitchFamily="18" charset="0"/>
              </a:rPr>
              <a:t>8*8DCT</a:t>
            </a:r>
            <a:r>
              <a:rPr lang="zh-CN" altLang="en-US" sz="1800" dirty="0">
                <a:latin typeface="Cambria Math" panose="02040503050406030204" pitchFamily="18" charset="0"/>
              </a:rPr>
              <a:t>块除以量化模板。</a:t>
            </a:r>
            <a:endParaRPr lang="en-US" altLang="zh-CN" sz="18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Cambria Math" panose="02040503050406030204" pitchFamily="18" charset="0"/>
              </a:rPr>
              <a:t>量化模板的作用是保留低频信息，减小高频特征</a:t>
            </a:r>
            <a:endParaRPr lang="en-US" altLang="zh-CN" sz="18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Cambria Math" panose="02040503050406030204" pitchFamily="18" charset="0"/>
              </a:rPr>
              <a:t>运算遇到小数时，四舍五入</a:t>
            </a:r>
            <a:endParaRPr lang="en-US" altLang="zh-CN" sz="18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Cambria Math" panose="02040503050406030204" pitchFamily="18" charset="0"/>
              </a:rPr>
              <a:t>此外，我们还能认为的增加量化模板的权重，称为</a:t>
            </a:r>
            <a:r>
              <a:rPr lang="en-US" altLang="zh-CN" sz="1800" dirty="0">
                <a:latin typeface="Cambria Math" panose="02040503050406030204" pitchFamily="18" charset="0"/>
              </a:rPr>
              <a:t>Quality factor </a:t>
            </a:r>
            <a:r>
              <a:rPr lang="zh-CN" altLang="en-US" sz="1800" dirty="0">
                <a:latin typeface="Cambria Math" panose="02040503050406030204" pitchFamily="18" charset="0"/>
              </a:rPr>
              <a:t>质量因素。</a:t>
            </a:r>
            <a:endParaRPr lang="en-US" altLang="zh-CN" sz="1800" dirty="0"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88EEECB-DC95-6906-3889-B0FB80131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551" y="1451373"/>
            <a:ext cx="5051076" cy="286536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F9354F5-E2C5-6E19-230E-667FD31A8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1458" y="4033406"/>
            <a:ext cx="2092462" cy="237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311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为什么我们需要图像压缩技术</a:t>
            </a:r>
            <a:endParaRPr lang="en-US" altLang="zh-CN" sz="2800" dirty="0"/>
          </a:p>
        </p:txBody>
      </p:sp>
      <p:pic>
        <p:nvPicPr>
          <p:cNvPr id="3074" name="Picture 2" descr="screen resolution explained">
            <a:extLst>
              <a:ext uri="{FF2B5EF4-FFF2-40B4-BE49-F238E27FC236}">
                <a16:creationId xmlns:a16="http://schemas.microsoft.com/office/drawing/2014/main" id="{0CDB7320-9CFE-D0E3-571A-A23C0B1016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5124" y="1435608"/>
            <a:ext cx="5201569" cy="2860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7E186F-6CCF-6BCF-F90E-28AA3C9AF13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4114" y="1448714"/>
            <a:ext cx="5331915" cy="4974336"/>
          </a:xfrm>
        </p:spPr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/>
              <a:t>1080P(Full High Definition), </a:t>
            </a:r>
            <a:r>
              <a:rPr lang="zh-CN" altLang="en-US" sz="2400" dirty="0"/>
              <a:t>大概需要 </a:t>
            </a:r>
            <a:r>
              <a:rPr lang="en-US" altLang="zh-CN" sz="2400" dirty="0"/>
              <a:t>1.3TB </a:t>
            </a:r>
            <a:r>
              <a:rPr lang="zh-CN" altLang="en-US" sz="2400" dirty="0"/>
              <a:t>大小</a:t>
            </a:r>
            <a:endParaRPr lang="en-US" altLang="zh-CN" sz="24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/>
              <a:t>2K (Quad HD)</a:t>
            </a:r>
            <a:r>
              <a:rPr lang="zh-CN" altLang="en-US" sz="2400" dirty="0"/>
              <a:t>，大概需要</a:t>
            </a:r>
            <a:r>
              <a:rPr lang="en-US" altLang="zh-CN" sz="2400" dirty="0"/>
              <a:t>2.4TB</a:t>
            </a:r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/>
              <a:t>4K(Ultra HD)</a:t>
            </a:r>
            <a:r>
              <a:rPr lang="zh-CN" altLang="en-US" sz="2400" dirty="0"/>
              <a:t>，大概需要</a:t>
            </a:r>
            <a:r>
              <a:rPr lang="en-US" altLang="zh-CN" sz="2400" dirty="0"/>
              <a:t>5.4TB</a:t>
            </a:r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/>
              <a:t>8K(Full Ultra HD), </a:t>
            </a:r>
            <a:r>
              <a:rPr lang="zh-CN" altLang="en-US" sz="2400" dirty="0"/>
              <a:t>大概需要</a:t>
            </a:r>
            <a:r>
              <a:rPr lang="en-US" altLang="zh-CN" sz="2400" dirty="0"/>
              <a:t>21.5TB</a:t>
            </a:r>
          </a:p>
          <a:p>
            <a:pPr lvl="1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dirty="0"/>
              <a:t>……</a:t>
            </a:r>
            <a:r>
              <a:rPr lang="zh-CN" altLang="en-US" sz="2400" dirty="0"/>
              <a:t>很可怕</a:t>
            </a:r>
            <a:endParaRPr lang="en-US" altLang="zh-CN" sz="2400" dirty="0"/>
          </a:p>
          <a:p>
            <a:pPr lvl="1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400" dirty="0"/>
              <a:t>怎么存储？</a:t>
            </a:r>
            <a:endParaRPr lang="en-US" altLang="zh-CN" sz="2400" dirty="0"/>
          </a:p>
          <a:p>
            <a:pPr lvl="1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400" dirty="0"/>
              <a:t>怎么传输？</a:t>
            </a:r>
            <a:endParaRPr lang="en-US" altLang="zh-CN" sz="2400" dirty="0"/>
          </a:p>
          <a:p>
            <a:pPr lvl="1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00" dirty="0"/>
          </a:p>
        </p:txBody>
      </p:sp>
      <p:pic>
        <p:nvPicPr>
          <p:cNvPr id="3080" name="Picture 8" descr="流媒体平台影视数据分析（数据预处理与可视化）_chaunceyliu30的博客-程序员资料_流媒体数据分析- 程序员资料">
            <a:extLst>
              <a:ext uri="{FF2B5EF4-FFF2-40B4-BE49-F238E27FC236}">
                <a16:creationId xmlns:a16="http://schemas.microsoft.com/office/drawing/2014/main" id="{69C18A2A-DF95-F101-BDFF-66BC71DAC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5424" y="4440202"/>
            <a:ext cx="3261269" cy="1842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哔哩哔哩是什么- 泪雪网">
            <a:extLst>
              <a:ext uri="{FF2B5EF4-FFF2-40B4-BE49-F238E27FC236}">
                <a16:creationId xmlns:a16="http://schemas.microsoft.com/office/drawing/2014/main" id="{19CAE0C3-25A3-6506-1997-CFB9C2783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029" y="4440202"/>
            <a:ext cx="1492297" cy="932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YouTube Community Guidelines &amp; Policies - How YouTube Works">
            <a:extLst>
              <a:ext uri="{FF2B5EF4-FFF2-40B4-BE49-F238E27FC236}">
                <a16:creationId xmlns:a16="http://schemas.microsoft.com/office/drawing/2014/main" id="{93272E57-BB5A-4DFA-F316-DC96E8253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029" y="5454062"/>
            <a:ext cx="2090517" cy="1099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2914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zh-CN" sz="2800" dirty="0">
                <a:latin typeface="Cambria Math" panose="02040503050406030204" pitchFamily="18" charset="0"/>
              </a:rPr>
              <a:t>Zig-zag </a:t>
            </a:r>
            <a:r>
              <a:rPr lang="zh-CN" altLang="en-US" sz="2800" dirty="0">
                <a:latin typeface="Cambria Math" panose="02040503050406030204" pitchFamily="18" charset="0"/>
              </a:rPr>
              <a:t>与 </a:t>
            </a:r>
            <a:r>
              <a:rPr lang="zh-CN" altLang="en-US" sz="2800" b="0" dirty="0">
                <a:latin typeface="Cambria Math" panose="02040503050406030204" pitchFamily="18" charset="0"/>
              </a:rPr>
              <a:t>无损编码 </a:t>
            </a:r>
            <a:r>
              <a:rPr lang="en-US" altLang="zh-CN" sz="2800" b="0" dirty="0">
                <a:latin typeface="Cambria Math" panose="02040503050406030204" pitchFamily="18" charset="0"/>
              </a:rPr>
              <a:t>lossless coding</a:t>
            </a:r>
            <a:endParaRPr lang="en-US" altLang="zh-CN" sz="2800" dirty="0">
              <a:latin typeface="Cambria Math" panose="02040503050406030204" pitchFamily="18" charset="0"/>
            </a:endParaRPr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463033" cy="4958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b="0" dirty="0">
                <a:latin typeface="Cambria Math" panose="02040503050406030204" pitchFamily="18" charset="0"/>
              </a:rPr>
              <a:t>DC </a:t>
            </a:r>
            <a:r>
              <a:rPr lang="zh-CN" altLang="en-US" sz="2800" b="0" dirty="0">
                <a:latin typeface="Cambria Math" panose="02040503050406030204" pitchFamily="18" charset="0"/>
              </a:rPr>
              <a:t>（低频部分）部分采用 </a:t>
            </a:r>
            <a:r>
              <a:rPr lang="en-US" altLang="zh-CN" sz="2800" b="0" dirty="0">
                <a:latin typeface="Cambria Math" panose="02040503050406030204" pitchFamily="18" charset="0"/>
              </a:rPr>
              <a:t>DPCM </a:t>
            </a:r>
            <a:r>
              <a:rPr lang="zh-CN" altLang="en-US" sz="2800" b="0" dirty="0">
                <a:latin typeface="Cambria Math" panose="02040503050406030204" pitchFamily="18" charset="0"/>
              </a:rPr>
              <a:t>差分预测编码调制压缩</a:t>
            </a:r>
            <a:r>
              <a:rPr lang="zh-CN" altLang="en-US" sz="2800" dirty="0">
                <a:latin typeface="Cambria Math" panose="02040503050406030204" pitchFamily="18" charset="0"/>
              </a:rPr>
              <a:t>，减少像素间的冗余</a:t>
            </a:r>
            <a:endParaRPr lang="en-US" altLang="zh-CN" sz="28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Cambria Math" panose="02040503050406030204" pitchFamily="18" charset="0"/>
              </a:rPr>
              <a:t>再用</a:t>
            </a:r>
            <a:r>
              <a:rPr lang="en-US" altLang="zh-CN" sz="2800" dirty="0">
                <a:latin typeface="Cambria Math" panose="02040503050406030204" pitchFamily="18" charset="0"/>
              </a:rPr>
              <a:t>Zig-zag</a:t>
            </a:r>
            <a:r>
              <a:rPr lang="zh-CN" altLang="en-US" sz="2800" dirty="0">
                <a:latin typeface="Cambria Math" panose="02040503050406030204" pitchFamily="18" charset="0"/>
              </a:rPr>
              <a:t>将图像展开成一维</a:t>
            </a:r>
            <a:endParaRPr lang="en-US" altLang="zh-CN" sz="28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ambria Math" panose="02040503050406030204" pitchFamily="18" charset="0"/>
              </a:rPr>
              <a:t>Run-length </a:t>
            </a:r>
            <a:r>
              <a:rPr lang="zh-CN" altLang="en-US" sz="2800" dirty="0">
                <a:latin typeface="Cambria Math" panose="02040503050406030204" pitchFamily="18" charset="0"/>
              </a:rPr>
              <a:t>编码</a:t>
            </a:r>
            <a:endParaRPr lang="en-US" altLang="zh-CN" sz="28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ambria Math" panose="02040503050406030204" pitchFamily="18" charset="0"/>
              </a:rPr>
              <a:t>Huffman</a:t>
            </a:r>
            <a:r>
              <a:rPr lang="zh-CN" altLang="en-US" sz="2800" dirty="0">
                <a:latin typeface="Cambria Math" panose="02040503050406030204" pitchFamily="18" charset="0"/>
              </a:rPr>
              <a:t> 编码</a:t>
            </a:r>
            <a:endParaRPr lang="en-US" altLang="zh-CN" sz="2800" dirty="0"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DBE0D1B-4B59-42F4-FF91-C42E37B79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4577" y="1555654"/>
            <a:ext cx="4197566" cy="1873346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B6B4B32E-69E3-8BB1-2BCA-4EB799E16BCA}"/>
              </a:ext>
            </a:extLst>
          </p:cNvPr>
          <p:cNvSpPr txBox="1">
            <a:spLocks/>
          </p:cNvSpPr>
          <p:nvPr/>
        </p:nvSpPr>
        <p:spPr>
          <a:xfrm>
            <a:off x="8317483" y="3469540"/>
            <a:ext cx="1571753" cy="461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zh-CN" sz="1800" dirty="0">
                <a:solidFill>
                  <a:schemeClr val="tx1"/>
                </a:solidFill>
                <a:latin typeface="Cambria Math" panose="02040503050406030204" pitchFamily="18" charset="0"/>
              </a:rPr>
              <a:t>DC </a:t>
            </a:r>
            <a:r>
              <a:rPr lang="zh-CN" altLang="en-US" sz="1800" dirty="0">
                <a:solidFill>
                  <a:schemeClr val="tx1"/>
                </a:solidFill>
                <a:latin typeface="Cambria Math" panose="02040503050406030204" pitchFamily="18" charset="0"/>
              </a:rPr>
              <a:t>低频部分</a:t>
            </a:r>
            <a:endParaRPr lang="en-US" altLang="zh-CN" sz="1800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386AC1B-4E85-39C4-8427-2355B806E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577" y="4020824"/>
            <a:ext cx="3610098" cy="2195674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4E267631-D244-D422-AD66-17631536DEA8}"/>
              </a:ext>
            </a:extLst>
          </p:cNvPr>
          <p:cNvSpPr txBox="1">
            <a:spLocks/>
          </p:cNvSpPr>
          <p:nvPr/>
        </p:nvSpPr>
        <p:spPr>
          <a:xfrm>
            <a:off x="8317483" y="6153002"/>
            <a:ext cx="1571753" cy="461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zh-CN" sz="1800" dirty="0">
                <a:solidFill>
                  <a:schemeClr val="tx1"/>
                </a:solidFill>
                <a:latin typeface="Cambria Math" panose="02040503050406030204" pitchFamily="18" charset="0"/>
              </a:rPr>
              <a:t>AC </a:t>
            </a:r>
            <a:r>
              <a:rPr lang="zh-CN" altLang="en-US" sz="1800" dirty="0">
                <a:solidFill>
                  <a:schemeClr val="tx1"/>
                </a:solidFill>
                <a:latin typeface="Cambria Math" panose="02040503050406030204" pitchFamily="18" charset="0"/>
              </a:rPr>
              <a:t>高频部分</a:t>
            </a:r>
            <a:endParaRPr lang="en-US" altLang="zh-CN" sz="1800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39648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JPEG</a:t>
            </a:r>
            <a:r>
              <a:rPr lang="zh-CN" altLang="en-US" sz="2800" dirty="0"/>
              <a:t>的解压过程</a:t>
            </a:r>
            <a:endParaRPr lang="en-US" altLang="zh-CN" sz="280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3C4DF9-DAB8-7ADE-6622-6F997CA2C2D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206" y="1557528"/>
            <a:ext cx="4975353" cy="4924552"/>
          </a:xfrm>
        </p:spPr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2800" dirty="0"/>
              <a:t>Huffman </a:t>
            </a:r>
            <a:r>
              <a:rPr lang="zh-CN" altLang="en-US" sz="2800" dirty="0"/>
              <a:t>编码解压</a:t>
            </a:r>
            <a:endParaRPr lang="en-US" altLang="zh-CN" sz="2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2800" dirty="0"/>
              <a:t>Run-length </a:t>
            </a:r>
            <a:r>
              <a:rPr lang="zh-CN" altLang="en-US" sz="2800" dirty="0"/>
              <a:t>编码解压</a:t>
            </a:r>
            <a:endParaRPr lang="en-US" altLang="zh-CN" sz="2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800" dirty="0"/>
              <a:t>系数反量化（乘以量化模板）得到</a:t>
            </a:r>
            <a:r>
              <a:rPr lang="en-US" altLang="zh-CN" sz="2800" dirty="0"/>
              <a:t>8*8DCT</a:t>
            </a:r>
            <a:r>
              <a:rPr lang="zh-CN" altLang="en-US" sz="2800" dirty="0"/>
              <a:t>块</a:t>
            </a:r>
            <a:endParaRPr lang="en-US" altLang="zh-CN" sz="2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2800" dirty="0"/>
              <a:t>IDCT </a:t>
            </a:r>
            <a:r>
              <a:rPr lang="zh-CN" altLang="en-US" sz="2800" dirty="0"/>
              <a:t>反变换得到空间域图像</a:t>
            </a:r>
          </a:p>
        </p:txBody>
      </p:sp>
    </p:spTree>
    <p:extLst>
      <p:ext uri="{BB962C8B-B14F-4D97-AF65-F5344CB8AC3E}">
        <p14:creationId xmlns:p14="http://schemas.microsoft.com/office/powerpoint/2010/main" val="525590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JPEG</a:t>
            </a:r>
            <a:r>
              <a:rPr lang="zh-CN" altLang="en-US" sz="2800" dirty="0"/>
              <a:t>的图像质量</a:t>
            </a:r>
            <a:endParaRPr lang="en-US" altLang="zh-CN" sz="28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83B3734-D5EE-ABDC-46E6-F416D5F82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677" y="1385372"/>
            <a:ext cx="10294645" cy="502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1732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JPEG</a:t>
            </a:r>
            <a:r>
              <a:rPr lang="zh-CN" altLang="en-US" sz="2800" dirty="0"/>
              <a:t>的图像质量</a:t>
            </a:r>
            <a:endParaRPr lang="en-US" altLang="zh-CN" sz="28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4ADD8D8-2955-04BA-41E9-C1B1DADD3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456" y="1341741"/>
            <a:ext cx="4728197" cy="247091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0BF9D12-21B3-D6BD-E9F1-5A08D2734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55" y="3911072"/>
            <a:ext cx="4728197" cy="254979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398510C-D467-1F51-8D7C-7324FB6C5D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9522" y="1341741"/>
            <a:ext cx="4689687" cy="247091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0E5CE92-E129-0D54-CD3A-D427C9B9C2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9522" y="3911072"/>
            <a:ext cx="4689687" cy="238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0289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3F081B-D28B-4645-4615-3EFE97359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8908" y="2623129"/>
            <a:ext cx="5634183" cy="1145308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THANKS,</a:t>
            </a:r>
            <a:r>
              <a:rPr lang="zh-CN" altLang="en-US" dirty="0">
                <a:solidFill>
                  <a:schemeClr val="bg1"/>
                </a:solidFill>
              </a:rPr>
              <a:t>希望大家实验课玩的愉快！</a:t>
            </a:r>
          </a:p>
        </p:txBody>
      </p:sp>
    </p:spTree>
    <p:extLst>
      <p:ext uri="{BB962C8B-B14F-4D97-AF65-F5344CB8AC3E}">
        <p14:creationId xmlns:p14="http://schemas.microsoft.com/office/powerpoint/2010/main" val="294731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什么是图像压缩</a:t>
            </a:r>
            <a:endParaRPr lang="en-US" altLang="zh-CN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5097272"/>
          </a:xfrm>
        </p:spPr>
        <p:txBody>
          <a:bodyPr>
            <a:normAutofit fontScale="92500" lnSpcReduction="10000"/>
          </a:bodyPr>
          <a:lstStyle/>
          <a:p>
            <a:pPr marL="514350" lvl="1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图像压缩的基本任务是减少</a:t>
            </a:r>
            <a:r>
              <a:rPr lang="zh-CN" altLang="en-US" sz="2400" dirty="0">
                <a:solidFill>
                  <a:srgbClr val="00B0F0"/>
                </a:solidFill>
              </a:rPr>
              <a:t>数据量</a:t>
            </a:r>
            <a:r>
              <a:rPr lang="zh-CN" altLang="en-US" sz="2400" dirty="0"/>
              <a:t>来表达</a:t>
            </a:r>
            <a:r>
              <a:rPr lang="zh-CN" altLang="en-US" sz="2400" dirty="0">
                <a:solidFill>
                  <a:srgbClr val="FF0000"/>
                </a:solidFill>
              </a:rPr>
              <a:t>信息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 marL="514350" lvl="1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图像压缩算法的设计方向</a:t>
            </a:r>
            <a:endParaRPr lang="en-US" altLang="zh-CN" sz="24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编码冗余</a:t>
            </a:r>
            <a:endParaRPr lang="en-US" altLang="zh-CN" sz="24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时间与空间冗余</a:t>
            </a:r>
            <a:endParaRPr lang="en-US" altLang="zh-CN" sz="24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不相关信息（人类视觉心理冗余信息）</a:t>
            </a:r>
            <a:endParaRPr lang="en-US" altLang="zh-CN" sz="2400" dirty="0"/>
          </a:p>
          <a:p>
            <a:pPr marL="514350" lvl="1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图像压缩的好处：</a:t>
            </a:r>
            <a:endParaRPr lang="en-US" altLang="zh-CN" sz="24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减少数据存储大小</a:t>
            </a:r>
            <a:endParaRPr lang="en-US" altLang="zh-CN" sz="24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减少数据传输时间和消耗</a:t>
            </a:r>
            <a:endParaRPr lang="en-US" altLang="zh-CN" sz="24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/>
              <a:t>减少数据运算所需的内存</a:t>
            </a:r>
            <a:endParaRPr lang="en-US" altLang="zh-CN" sz="24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2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D199F0C-7B46-C8C8-AA67-61F2C135F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9537" y="1904474"/>
            <a:ext cx="5662299" cy="290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35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8408382" cy="642918"/>
          </a:xfrm>
        </p:spPr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什么是数据（</a:t>
            </a:r>
            <a:r>
              <a:rPr lang="en-US" altLang="zh-CN" sz="2800" dirty="0"/>
              <a:t>Data</a:t>
            </a:r>
            <a:r>
              <a:rPr lang="zh-CN" altLang="en-US" sz="2800" dirty="0"/>
              <a:t>），什么是信息</a:t>
            </a:r>
            <a:r>
              <a:rPr lang="en-US" altLang="zh-CN" sz="2800" dirty="0"/>
              <a:t>(Information)</a:t>
            </a:r>
            <a:r>
              <a:rPr lang="zh-CN" altLang="en-US" sz="2800" dirty="0"/>
              <a:t>？</a:t>
            </a:r>
            <a:endParaRPr lang="en-US" altLang="zh-CN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 fontScale="92500" lnSpcReduction="10000"/>
          </a:bodyPr>
          <a:lstStyle/>
          <a:p>
            <a:pPr marL="514350" lvl="1" indent="-285750">
              <a:spcBef>
                <a:spcPts val="0"/>
              </a:spcBef>
            </a:pPr>
            <a:r>
              <a:rPr lang="zh-CN" altLang="en-US" sz="2400" dirty="0"/>
              <a:t>数据是信息的载体</a:t>
            </a:r>
            <a:endParaRPr lang="en-US" altLang="zh-CN" sz="2400" dirty="0"/>
          </a:p>
          <a:p>
            <a:pPr marL="514350" lvl="1" indent="-285750">
              <a:spcBef>
                <a:spcPts val="0"/>
              </a:spcBef>
            </a:pPr>
            <a:r>
              <a:rPr lang="zh-CN" altLang="en-US" sz="2400" dirty="0"/>
              <a:t>数据是信息的具体表现形式（符号、文字、数字、语音、图像、视频）</a:t>
            </a:r>
            <a:endParaRPr lang="en-US" altLang="zh-CN" sz="2400" dirty="0"/>
          </a:p>
          <a:p>
            <a:pPr marL="514350" lvl="1" indent="-285750">
              <a:spcBef>
                <a:spcPts val="0"/>
              </a:spcBef>
            </a:pPr>
            <a:r>
              <a:rPr lang="zh-CN" altLang="en-US" sz="2400" dirty="0"/>
              <a:t>信息论给出了信息的数学定义：消除事件不确定性的物理量。</a:t>
            </a:r>
            <a:endParaRPr lang="en-US" altLang="zh-CN" sz="2400" dirty="0"/>
          </a:p>
          <a:p>
            <a:pPr marL="514350" lvl="1" indent="-285750">
              <a:spcBef>
                <a:spcPts val="0"/>
              </a:spcBef>
            </a:pPr>
            <a:r>
              <a:rPr lang="zh-CN" altLang="en-US" sz="2400" dirty="0"/>
              <a:t>香农是与冯</a:t>
            </a:r>
            <a:r>
              <a:rPr lang="en-US" altLang="zh-CN" sz="2400" dirty="0"/>
              <a:t>·</a:t>
            </a:r>
            <a:r>
              <a:rPr lang="zh-CN" altLang="en-US" sz="2400" dirty="0"/>
              <a:t>诺伊曼、图灵、维纳齐名的计算机相关领域科学家。</a:t>
            </a:r>
            <a:endParaRPr lang="en-US" altLang="zh-CN" sz="2400" dirty="0"/>
          </a:p>
          <a:p>
            <a:pPr marL="514350" lvl="1" indent="-285750">
              <a:spcBef>
                <a:spcPts val="0"/>
              </a:spcBef>
            </a:pPr>
            <a:r>
              <a:rPr lang="zh-CN" altLang="en-US" sz="2400" dirty="0"/>
              <a:t>信息论广泛应用于通信，密码，人工智能领域。</a:t>
            </a:r>
            <a:endParaRPr lang="en-US" altLang="zh-CN" sz="2400" dirty="0"/>
          </a:p>
        </p:txBody>
      </p:sp>
      <p:pic>
        <p:nvPicPr>
          <p:cNvPr id="1028" name="Picture 4" descr="The Man Who Invented Information Theory - Boston Review">
            <a:extLst>
              <a:ext uri="{FF2B5EF4-FFF2-40B4-BE49-F238E27FC236}">
                <a16:creationId xmlns:a16="http://schemas.microsoft.com/office/drawing/2014/main" id="{B4D7E285-3F15-511D-7689-498795679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431" y="1378533"/>
            <a:ext cx="3016734" cy="3646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D302564-99DB-A545-D470-492ABC2440B3}"/>
              </a:ext>
            </a:extLst>
          </p:cNvPr>
          <p:cNvSpPr txBox="1"/>
          <p:nvPr/>
        </p:nvSpPr>
        <p:spPr>
          <a:xfrm>
            <a:off x="8179622" y="5167189"/>
            <a:ext cx="253635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Claude Elwood Shannon</a:t>
            </a:r>
            <a:r>
              <a:rPr lang="en-US" altLang="zh-CN" sz="1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(April 30, 1916 – February 24, 2001) was an </a:t>
            </a:r>
            <a:r>
              <a:rPr lang="en-US" altLang="zh-CN" sz="1200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American people"/>
              </a:rPr>
              <a:t>American</a:t>
            </a:r>
            <a:r>
              <a:rPr lang="en-US" altLang="zh-CN" sz="1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altLang="zh-CN" sz="1200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4" tooltip="Mathematician"/>
              </a:rPr>
              <a:t>mathematician</a:t>
            </a:r>
            <a:r>
              <a:rPr lang="en-US" altLang="zh-CN" sz="1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altLang="zh-CN" sz="1200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5" tooltip="Electrical engineering"/>
              </a:rPr>
              <a:t>electrical engineer</a:t>
            </a:r>
            <a:r>
              <a:rPr lang="en-US" altLang="zh-CN" sz="1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and </a:t>
            </a:r>
            <a:r>
              <a:rPr lang="en-US" altLang="zh-CN" sz="1200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6" tooltip="Cryptography"/>
              </a:rPr>
              <a:t>cryptographer</a:t>
            </a:r>
            <a:r>
              <a:rPr lang="en-US" altLang="zh-CN" sz="1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known as a "father of </a:t>
            </a:r>
            <a:r>
              <a:rPr lang="en-US" altLang="zh-CN" sz="1200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7" tooltip="Information theory"/>
              </a:rPr>
              <a:t>information theory</a:t>
            </a:r>
            <a:r>
              <a:rPr lang="en-US" altLang="zh-CN" sz="1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"</a:t>
            </a:r>
            <a:endParaRPr lang="zh-CN" altLang="en-US" sz="1200" dirty="0"/>
          </a:p>
        </p:txBody>
      </p:sp>
      <p:sp>
        <p:nvSpPr>
          <p:cNvPr id="4" name="AutoShape 2" descr="看到你就开心的句子_第一句子网">
            <a:extLst>
              <a:ext uri="{FF2B5EF4-FFF2-40B4-BE49-F238E27FC236}">
                <a16:creationId xmlns:a16="http://schemas.microsoft.com/office/drawing/2014/main" id="{7A5D398C-DA89-27FA-6FB3-428CB53AD43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形 5" descr="吐舌的脸轮廓 纯色填充">
            <a:extLst>
              <a:ext uri="{FF2B5EF4-FFF2-40B4-BE49-F238E27FC236}">
                <a16:creationId xmlns:a16="http://schemas.microsoft.com/office/drawing/2014/main" id="{2E223489-FF0D-E88C-9AF8-A7B1A76917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46170" y="2461364"/>
            <a:ext cx="642919" cy="64291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5E18A8C-D3E3-6434-2819-8B7B5C373081}"/>
              </a:ext>
            </a:extLst>
          </p:cNvPr>
          <p:cNvSpPr txBox="1"/>
          <p:nvPr/>
        </p:nvSpPr>
        <p:spPr>
          <a:xfrm>
            <a:off x="6401960" y="259915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开心</a:t>
            </a:r>
          </a:p>
        </p:txBody>
      </p:sp>
    </p:spTree>
    <p:extLst>
      <p:ext uri="{BB962C8B-B14F-4D97-AF65-F5344CB8AC3E}">
        <p14:creationId xmlns:p14="http://schemas.microsoft.com/office/powerpoint/2010/main" val="2294814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8408382" cy="642918"/>
          </a:xfrm>
        </p:spPr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信息熵 </a:t>
            </a:r>
            <a:r>
              <a:rPr lang="en-US" altLang="zh-CN" sz="2800" dirty="0"/>
              <a:t>Entropy </a:t>
            </a:r>
            <a:r>
              <a:rPr lang="zh-CN" altLang="en-US" sz="2800" dirty="0">
                <a:solidFill>
                  <a:srgbClr val="FF0000"/>
                </a:solidFill>
              </a:rPr>
              <a:t>（重点）</a:t>
            </a:r>
            <a:endParaRPr lang="en-US" altLang="zh-CN" sz="28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EFCF1AC-1908-C78C-938B-68DB66512FB4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87622" y="1435608"/>
                <a:ext cx="5508378" cy="5148072"/>
              </a:xfrm>
            </p:spPr>
            <p:txBody>
              <a:bodyPr>
                <a:normAutofit fontScale="92500"/>
              </a:bodyPr>
              <a:lstStyle/>
              <a:p>
                <a:pPr marL="514350" lvl="1" indent="-285750">
                  <a:spcBef>
                    <a:spcPts val="0"/>
                  </a:spcBef>
                </a:pPr>
                <a:r>
                  <a:rPr lang="zh-CN" altLang="en-US" sz="1800" dirty="0">
                    <a:latin typeface="Cambria Math" panose="02040503050406030204" pitchFamily="18" charset="0"/>
                  </a:rPr>
                  <a:t>随机变量</a:t>
                </a:r>
                <a:r>
                  <a:rPr lang="zh-CN" altLang="en-US" sz="1800" b="0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800" b="0" i="0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en-US" altLang="zh-CN" sz="1800" b="0" dirty="0">
                    <a:latin typeface="Cambria Math" panose="02040503050406030204" pitchFamily="18" charset="0"/>
                  </a:rPr>
                  <a:t> </a:t>
                </a:r>
                <a:r>
                  <a:rPr lang="zh-CN" altLang="en-US" sz="1800" b="0" dirty="0">
                    <a:latin typeface="Cambria Math" panose="02040503050406030204" pitchFamily="18" charset="0"/>
                  </a:rPr>
                  <a:t>的不确定性，又叫信息熵，定义如下：</a:t>
                </a:r>
                <a:r>
                  <a:rPr lang="en-US" altLang="zh-CN" sz="1800" b="0" dirty="0">
                    <a:latin typeface="Cambria Math" panose="02040503050406030204" pitchFamily="18" charset="0"/>
                  </a:rPr>
                  <a:t> </a:t>
                </a:r>
              </a:p>
              <a:p>
                <a:pPr lvl="1" indent="0"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1800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sSub>
                                <m:sSubPr>
                                  <m:ctrlP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nary>
                                <m:naryPr>
                                  <m:chr m:val="∑"/>
                                  <m:ctrlP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sSub>
                                        <m:sSubPr>
                                          <m:ctrlP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1800" b="0" i="0" smtClean="0">
                                              <a:latin typeface="Cambria Math" panose="02040503050406030204" pitchFamily="18" charset="0"/>
                                            </a:rPr>
                                            <m:t>log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altLang="zh-CN" sz="18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18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18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nary>
                            </m:e>
                          </m:func>
                        </m:e>
                      </m:nary>
                    </m:oMath>
                  </m:oMathPara>
                </a14:m>
                <a:endParaRPr lang="en-US" altLang="zh-CN" sz="1800" dirty="0"/>
              </a:p>
              <a:p>
                <a:pPr marL="514350" lvl="1" indent="-285750">
                  <a:spcBef>
                    <a:spcPts val="0"/>
                  </a:spcBef>
                </a:pPr>
                <a:r>
                  <a:rPr lang="zh-CN" altLang="en-US" sz="1800" dirty="0"/>
                  <a:t>例如，小明不会做某数学选择题，有</a:t>
                </a:r>
                <a:r>
                  <a:rPr lang="en-US" altLang="zh-CN" sz="1800" dirty="0"/>
                  <a:t>4</a:t>
                </a:r>
                <a:r>
                  <a:rPr lang="zh-CN" altLang="en-US" sz="1800" dirty="0"/>
                  <a:t>种可能选项</a:t>
                </a:r>
                <a:r>
                  <a:rPr lang="en-US" altLang="zh-CN" sz="1800" dirty="0"/>
                  <a:t>A, B,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C, D</a:t>
                </a:r>
                <a:r>
                  <a:rPr lang="zh-CN" altLang="en-US" sz="1800" dirty="0"/>
                  <a:t>。 此时随机变量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800" i="1" dirty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zh-CN" altLang="en-US" sz="1800" dirty="0"/>
                  <a:t>不确定性大小为（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4∗</m:t>
                    </m:r>
                    <m:func>
                      <m:func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f>
                              <m:fPr>
                                <m:ctrlPr>
                                  <a:rPr lang="en-US" altLang="zh-CN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18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sz="18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den>
                            </m:f>
                            <m:r>
                              <m:rPr>
                                <m:sty m:val="p"/>
                              </m:rPr>
                              <a:rPr lang="en-US" altLang="zh-CN" sz="18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f>
                          <m:f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func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=2 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𝑏𝑖𝑡</m:t>
                    </m:r>
                  </m:oMath>
                </a14:m>
                <a:r>
                  <a:rPr lang="zh-CN" altLang="en-US" sz="1800" dirty="0"/>
                  <a:t>）</a:t>
                </a:r>
                <a:endParaRPr lang="en-US" altLang="zh-CN" sz="1800" dirty="0"/>
              </a:p>
              <a:p>
                <a:pPr marL="971550" lvl="2" indent="-285750">
                  <a:spcBef>
                    <a:spcPts val="0"/>
                  </a:spcBef>
                </a:pPr>
                <a:r>
                  <a:rPr lang="zh-CN" altLang="en-US" sz="1800" dirty="0"/>
                  <a:t>隔壁小强告诉小明正确答案选</a:t>
                </a:r>
                <a:r>
                  <a:rPr lang="en-US" altLang="zh-CN" sz="1800" dirty="0"/>
                  <a:t>A,</a:t>
                </a:r>
                <a:r>
                  <a:rPr lang="zh-CN" altLang="en-US" sz="1800" dirty="0"/>
                  <a:t>那么概率分布律就变成了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100%, 0%,0%,0%</m:t>
                    </m:r>
                    <m:r>
                      <a:rPr lang="zh-CN" altLang="en-US" sz="1800" i="1">
                        <a:latin typeface="Cambria Math" panose="02040503050406030204" pitchFamily="18" charset="0"/>
                      </a:rPr>
                      <m:t>。此时不确定</m:t>
                    </m:r>
                  </m:oMath>
                </a14:m>
                <a:r>
                  <a:rPr lang="zh-CN" altLang="en-US" sz="1800" dirty="0"/>
                  <a:t>性为</a:t>
                </a:r>
                <a:r>
                  <a:rPr lang="en-US" altLang="zh-CN" sz="1800" dirty="0"/>
                  <a:t>0</a:t>
                </a:r>
                <a:r>
                  <a:rPr lang="zh-CN" altLang="en-US" sz="1800" dirty="0"/>
                  <a:t>，小强提供了 </a:t>
                </a:r>
                <a:r>
                  <a:rPr lang="en-US" altLang="zh-CN" sz="1800" dirty="0"/>
                  <a:t>2 bit </a:t>
                </a:r>
                <a:r>
                  <a:rPr lang="zh-CN" altLang="en-US" sz="1800" dirty="0"/>
                  <a:t>信息，让小明知道了答案，消除了不确定性。</a:t>
                </a:r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EFCF1AC-1908-C78C-938B-68DB66512F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87622" y="1435608"/>
                <a:ext cx="5508378" cy="5148072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5246663C-7C1E-13AF-0A88-206FBE9A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740" y="1435608"/>
            <a:ext cx="5002883" cy="212501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3660105-983B-4BCD-9096-5AA09309452A}"/>
              </a:ext>
            </a:extLst>
          </p:cNvPr>
          <p:cNvSpPr txBox="1"/>
          <p:nvPr/>
        </p:nvSpPr>
        <p:spPr>
          <a:xfrm>
            <a:off x="6522740" y="3953992"/>
            <a:ext cx="5081638" cy="2428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隔壁小强告诉小明正确选项在</a:t>
            </a:r>
            <a:r>
              <a:rPr lang="en-US" altLang="zh-CN" dirty="0"/>
              <a:t>A,B</a:t>
            </a:r>
            <a:r>
              <a:rPr lang="zh-CN" altLang="en-US" dirty="0"/>
              <a:t>两项之间</a:t>
            </a:r>
            <a:endParaRPr lang="en-US" altLang="zh-CN" dirty="0"/>
          </a:p>
          <a:p>
            <a:pPr marL="571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隔壁小强告诉小明</a:t>
            </a:r>
            <a:r>
              <a:rPr lang="en-US" altLang="zh-CN" dirty="0"/>
              <a:t> C</a:t>
            </a:r>
            <a:r>
              <a:rPr lang="zh-CN" altLang="en-US" dirty="0"/>
              <a:t>是错误选项时，提供了多少信息？</a:t>
            </a:r>
            <a:endParaRPr lang="en-US" altLang="zh-CN" dirty="0"/>
          </a:p>
          <a:p>
            <a:pPr marL="571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隔壁小强告诉小明，答案在</a:t>
            </a:r>
            <a:r>
              <a:rPr lang="en-US" altLang="zh-CN" dirty="0"/>
              <a:t>A,B,C,D</a:t>
            </a:r>
            <a:r>
              <a:rPr lang="zh-CN" altLang="en-US" dirty="0"/>
              <a:t>中，提供了多少信息？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09562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8408382" cy="642918"/>
          </a:xfrm>
        </p:spPr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>
                <a:solidFill>
                  <a:srgbClr val="FF0000"/>
                </a:solidFill>
              </a:rPr>
              <a:t>图像的信息熵</a:t>
            </a:r>
            <a:endParaRPr lang="en-US" altLang="zh-CN" sz="28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3660105-983B-4BCD-9096-5AA09309452A}"/>
                  </a:ext>
                </a:extLst>
              </p:cNvPr>
              <p:cNvSpPr txBox="1"/>
              <p:nvPr/>
            </p:nvSpPr>
            <p:spPr>
              <a:xfrm>
                <a:off x="6511838" y="4999947"/>
                <a:ext cx="5081638" cy="15066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000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sSub>
                                <m:sSubPr>
                                  <m:ctrl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nary>
                                <m:naryPr>
                                  <m:chr m:val="∑"/>
                                  <m:ctrl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altLang="zh-CN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en-US" altLang="zh-CN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sSub>
                                        <m:sSubPr>
                                          <m:ctrlPr>
                                            <a:rPr lang="en-US" altLang="zh-CN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000" b="0" i="0" smtClean="0">
                                              <a:latin typeface="Cambria Math" panose="02040503050406030204" pitchFamily="18" charset="0"/>
                                            </a:rPr>
                                            <m:t>log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altLang="zh-CN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altLang="zh-CN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nary>
                            </m:e>
                          </m:func>
                        </m:e>
                      </m:nary>
                    </m:oMath>
                  </m:oMathPara>
                </a14:m>
                <a:endParaRPr lang="en-US" altLang="zh-CN" sz="2000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3660105-983B-4BCD-9096-5AA0930945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1838" y="4999947"/>
                <a:ext cx="5081638" cy="150669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48EA3949-C838-A362-8F0C-297E9AF97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6860" y="1780400"/>
            <a:ext cx="4151593" cy="2969986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9CC74372-6224-6E61-133A-43CC56ED30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8614" y="1340535"/>
            <a:ext cx="6223081" cy="689584"/>
          </a:xfrm>
        </p:spPr>
        <p:txBody>
          <a:bodyPr>
            <a:normAutofit fontScale="85000" lnSpcReduction="10000"/>
          </a:bodyPr>
          <a:lstStyle/>
          <a:p>
            <a:pPr marL="514350" lvl="1" indent="-285750">
              <a:spcBef>
                <a:spcPts val="0"/>
              </a:spcBef>
            </a:pPr>
            <a:r>
              <a:rPr lang="zh-CN" altLang="en-US" sz="2400" dirty="0"/>
              <a:t>计算灰度频率（直方图），然后计算出信息熵。</a:t>
            </a:r>
            <a:endParaRPr lang="en-US" altLang="zh-CN" sz="2400" dirty="0"/>
          </a:p>
          <a:p>
            <a:pPr marL="514350" lvl="1" indent="-285750">
              <a:spcBef>
                <a:spcPts val="0"/>
              </a:spcBef>
            </a:pPr>
            <a:endParaRPr lang="en-US" altLang="zh-CN" sz="240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A82914D0-D9CF-6422-ED61-C5F008EBF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207" y="1988090"/>
            <a:ext cx="6164073" cy="25545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skimage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io, measure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image1 = io.imread(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'boundary_extr.png'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image2 = io.imread(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'lenna512.bmp'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image1_entropy = measure.shannon_entropy(image1)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image2_entropy = measure.shannon_entropy(image2)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f'image 1 entropy: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image1_entropy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, image 2 entropy: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image2_entropy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zh-CN" altLang="zh-CN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62BBB699-22D0-6CFA-DB10-094B50C4E302}"/>
              </a:ext>
            </a:extLst>
          </p:cNvPr>
          <p:cNvSpPr txBox="1">
            <a:spLocks/>
          </p:cNvSpPr>
          <p:nvPr/>
        </p:nvSpPr>
        <p:spPr>
          <a:xfrm>
            <a:off x="2614458" y="4662140"/>
            <a:ext cx="1275129" cy="675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spcBef>
                <a:spcPts val="0"/>
              </a:spcBef>
              <a:buNone/>
            </a:pPr>
            <a:r>
              <a:rPr lang="zh-CN" altLang="en-US" sz="2400" dirty="0">
                <a:hlinkClick r:id="rId4" action="ppaction://hlinkfile"/>
              </a:rPr>
              <a:t>代码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5743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8408382" cy="642918"/>
          </a:xfrm>
        </p:spPr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>
                <a:solidFill>
                  <a:srgbClr val="FF0000"/>
                </a:solidFill>
              </a:rPr>
              <a:t>图像的信息熵（重点）</a:t>
            </a:r>
            <a:endParaRPr lang="en-US" altLang="zh-CN" sz="2800" dirty="0">
              <a:solidFill>
                <a:srgbClr val="FF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F4EFD2-E29E-6669-AC00-481A84B4B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17" y="2146544"/>
            <a:ext cx="3839261" cy="3777338"/>
          </a:xfrm>
          <a:prstGeom prst="rect">
            <a:avLst/>
          </a:prstGeom>
        </p:spPr>
      </p:pic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60DCA32C-E153-8C93-CC93-4848D82FD7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5546658"/>
              </p:ext>
            </p:extLst>
          </p:nvPr>
        </p:nvGraphicFramePr>
        <p:xfrm>
          <a:off x="4358823" y="2153920"/>
          <a:ext cx="7384060" cy="3769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2030">
                  <a:extLst>
                    <a:ext uri="{9D8B030D-6E8A-4147-A177-3AD203B41FA5}">
                      <a16:colId xmlns:a16="http://schemas.microsoft.com/office/drawing/2014/main" val="3379427241"/>
                    </a:ext>
                  </a:extLst>
                </a:gridCol>
                <a:gridCol w="3692030">
                  <a:extLst>
                    <a:ext uri="{9D8B030D-6E8A-4147-A177-3AD203B41FA5}">
                      <a16:colId xmlns:a16="http://schemas.microsoft.com/office/drawing/2014/main" val="770050157"/>
                    </a:ext>
                  </a:extLst>
                </a:gridCol>
              </a:tblGrid>
              <a:tr h="62832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符号 </a:t>
                      </a:r>
                      <a:r>
                        <a:rPr lang="en-US" altLang="zh-CN" dirty="0"/>
                        <a:t>Symbols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频率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0254234"/>
                  </a:ext>
                </a:extLst>
              </a:tr>
              <a:tr h="62832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½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6528156"/>
                  </a:ext>
                </a:extLst>
              </a:tr>
              <a:tr h="62832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¼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112830"/>
                  </a:ext>
                </a:extLst>
              </a:tr>
              <a:tr h="62832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1/8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302801"/>
                  </a:ext>
                </a:extLst>
              </a:tr>
              <a:tr h="62832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1/16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307417"/>
                  </a:ext>
                </a:extLst>
              </a:tr>
              <a:tr h="62832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1/16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193778"/>
                  </a:ext>
                </a:extLst>
              </a:tr>
            </a:tbl>
          </a:graphicData>
        </a:graphic>
      </p:graphicFrame>
      <p:sp>
        <p:nvSpPr>
          <p:cNvPr id="5" name="内容占位符 2">
            <a:extLst>
              <a:ext uri="{FF2B5EF4-FFF2-40B4-BE49-F238E27FC236}">
                <a16:creationId xmlns:a16="http://schemas.microsoft.com/office/drawing/2014/main" id="{F7B7F3EF-8510-3064-CBD6-5282774547F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1837" y="1358935"/>
            <a:ext cx="6223081" cy="689584"/>
          </a:xfrm>
        </p:spPr>
        <p:txBody>
          <a:bodyPr>
            <a:normAutofit/>
          </a:bodyPr>
          <a:lstStyle/>
          <a:p>
            <a:pPr marL="514350" lvl="1" indent="-285750">
              <a:spcBef>
                <a:spcPts val="0"/>
              </a:spcBef>
            </a:pPr>
            <a:r>
              <a:rPr lang="zh-CN" altLang="en-US" sz="2000" dirty="0"/>
              <a:t>计算图像的信息熵？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782658040"/>
      </p:ext>
    </p:extLst>
  </p:cSld>
  <p:clrMapOvr>
    <a:masterClrMapping/>
  </p:clrMapOvr>
</p:sld>
</file>

<file path=ppt/theme/theme1.xml><?xml version="1.0" encoding="utf-8"?>
<a:theme xmlns:a="http://schemas.openxmlformats.org/drawingml/2006/main" name="欢迎文档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957307_TF10001108_Win32" id="{DDD6289A-B149-4983-BD16-17C7F9BA4746}" vid="{D63F4E8F-BBE1-453F-A9A8-66EB479E395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{E5145BE6-5A99-421D-A9AF-DF1CAC033F12}tf10001108_win32</Template>
  <TotalTime>9661</TotalTime>
  <Words>2139</Words>
  <Application>Microsoft Office PowerPoint</Application>
  <PresentationFormat>宽屏</PresentationFormat>
  <Paragraphs>234</Paragraphs>
  <Slides>44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52" baseType="lpstr">
      <vt:lpstr>Arial Unicode MS</vt:lpstr>
      <vt:lpstr>Microsoft YaHei UI</vt:lpstr>
      <vt:lpstr>Microsoft YaHei UI Light</vt:lpstr>
      <vt:lpstr>Arial</vt:lpstr>
      <vt:lpstr>Cambria Math</vt:lpstr>
      <vt:lpstr>Segoe UI</vt:lpstr>
      <vt:lpstr>Wingdings</vt:lpstr>
      <vt:lpstr>欢迎文档</vt:lpstr>
      <vt:lpstr>PowerPoint 演示文稿</vt:lpstr>
      <vt:lpstr>图像压缩</vt:lpstr>
      <vt:lpstr>为什么我们需要图像压缩技术</vt:lpstr>
      <vt:lpstr>为什么我们需要图像压缩技术</vt:lpstr>
      <vt:lpstr>什么是图像压缩</vt:lpstr>
      <vt:lpstr>什么是数据（Data），什么是信息(Information)？</vt:lpstr>
      <vt:lpstr>信息熵 Entropy （重点）</vt:lpstr>
      <vt:lpstr>图像的信息熵</vt:lpstr>
      <vt:lpstr>图像的信息熵（重点）</vt:lpstr>
      <vt:lpstr>压缩效率的衡量指标</vt:lpstr>
      <vt:lpstr>压缩类型（重点）</vt:lpstr>
      <vt:lpstr>无损压缩</vt:lpstr>
      <vt:lpstr>编码冗余与 Fixed-Length Code 固定长度编码</vt:lpstr>
      <vt:lpstr>Fixed-Length Code 固定长度编码</vt:lpstr>
      <vt:lpstr>Fixed-Length Code 固定长度编码</vt:lpstr>
      <vt:lpstr>Fixed-Length Code 固定长度编码</vt:lpstr>
      <vt:lpstr>Run-length coding 行程长度编码</vt:lpstr>
      <vt:lpstr>Variable-Length Code 变长编码</vt:lpstr>
      <vt:lpstr>Variable-Length Code 的编码过程</vt:lpstr>
      <vt:lpstr>Variable-Length Code 的解码过程</vt:lpstr>
      <vt:lpstr>Variable-Length Code 的解码过程</vt:lpstr>
      <vt:lpstr>Huffman coding算法</vt:lpstr>
      <vt:lpstr>Huffman coding举例</vt:lpstr>
      <vt:lpstr>Huffman coding例题</vt:lpstr>
      <vt:lpstr>无损压缩的下限</vt:lpstr>
      <vt:lpstr>像素间冗余与DPCM压缩算法</vt:lpstr>
      <vt:lpstr>像素间冗余与DPCM压缩算法</vt:lpstr>
      <vt:lpstr>DPCM压缩算法的有效性</vt:lpstr>
      <vt:lpstr>Raster-scan DPCM coding</vt:lpstr>
      <vt:lpstr>Raster-scan DPCM coding</vt:lpstr>
      <vt:lpstr>心理视觉冗余与有损压缩算法</vt:lpstr>
      <vt:lpstr>有损压缩质量的评价指标</vt:lpstr>
      <vt:lpstr>变换域编码 transform coding</vt:lpstr>
      <vt:lpstr>变换域编码 transform coding 的有效性</vt:lpstr>
      <vt:lpstr>JPEG格式与背景知识</vt:lpstr>
      <vt:lpstr>JPEG格式灰度图像的压缩步骤</vt:lpstr>
      <vt:lpstr>DCT变换将图像转换到频域</vt:lpstr>
      <vt:lpstr>8*8 DCT的特性</vt:lpstr>
      <vt:lpstr>量化 Quantization</vt:lpstr>
      <vt:lpstr>Zig-zag 与 无损编码 lossless coding</vt:lpstr>
      <vt:lpstr>JPEG的解压过程</vt:lpstr>
      <vt:lpstr>JPEG的图像质量</vt:lpstr>
      <vt:lpstr>JPEG的图像质量</vt:lpstr>
      <vt:lpstr>THANKS,希望大家实验课玩的愉快！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数字图像处理</dc:title>
  <dc:creator>叶 志鹏</dc:creator>
  <cp:keywords/>
  <cp:lastModifiedBy>叶 志鹏</cp:lastModifiedBy>
  <cp:revision>815</cp:revision>
  <dcterms:created xsi:type="dcterms:W3CDTF">2022-07-19T07:06:29Z</dcterms:created>
  <dcterms:modified xsi:type="dcterms:W3CDTF">2022-11-20T14:45:45Z</dcterms:modified>
  <cp:version/>
</cp:coreProperties>
</file>